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8" r:id="rId18"/>
    <p:sldId id="279" r:id="rId19"/>
    <p:sldId id="280" r:id="rId20"/>
    <p:sldId id="281" r:id="rId21"/>
    <p:sldId id="272" r:id="rId22"/>
    <p:sldId id="273" r:id="rId23"/>
    <p:sldId id="275" r:id="rId24"/>
    <p:sldId id="27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1FE094-ED55-43FF-9956-212BC52AE5FA}" type="datetimeFigureOut">
              <a:rPr lang="ru-RU" smtClean="0"/>
              <a:t>30.01.2022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F8DCC6-2B31-4A14-87B3-778562218D7E}" type="slidenum">
              <a:rPr lang="ru-RU" smtClean="0"/>
              <a:t>‹#›</a:t>
            </a:fld>
            <a:endParaRPr lang="ru-RU"/>
          </a:p>
        </p:txBody>
      </p:sp>
    </p:spTree>
    <p:extLst>
      <p:ext uri="{BB962C8B-B14F-4D97-AF65-F5344CB8AC3E}">
        <p14:creationId xmlns:p14="http://schemas.microsoft.com/office/powerpoint/2010/main" val="504503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3F8DCC6-2B31-4A14-87B3-778562218D7E}" type="slidenum">
              <a:rPr lang="ru-RU" smtClean="0"/>
              <a:t>2</a:t>
            </a:fld>
            <a:endParaRPr lang="ru-RU"/>
          </a:p>
        </p:txBody>
      </p:sp>
    </p:spTree>
    <p:extLst>
      <p:ext uri="{BB962C8B-B14F-4D97-AF65-F5344CB8AC3E}">
        <p14:creationId xmlns:p14="http://schemas.microsoft.com/office/powerpoint/2010/main" val="828911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3F8DCC6-2B31-4A14-87B3-778562218D7E}" type="slidenum">
              <a:rPr lang="ru-RU" smtClean="0"/>
              <a:t>24</a:t>
            </a:fld>
            <a:endParaRPr lang="ru-RU"/>
          </a:p>
        </p:txBody>
      </p:sp>
    </p:spTree>
    <p:extLst>
      <p:ext uri="{BB962C8B-B14F-4D97-AF65-F5344CB8AC3E}">
        <p14:creationId xmlns:p14="http://schemas.microsoft.com/office/powerpoint/2010/main" val="44328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EFE7C98-4E38-4602-89B5-002784460226}" type="datetimeFigureOut">
              <a:rPr lang="ru-RU" smtClean="0"/>
              <a:t>30.01.2022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D173E-17BC-4BDF-97AA-CFA695A6AFC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5795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EFE7C98-4E38-4602-89B5-002784460226}" type="datetimeFigureOut">
              <a:rPr lang="ru-RU" smtClean="0"/>
              <a:t>30.01.2022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D173E-17BC-4BDF-97AA-CFA695A6AFCF}" type="slidenum">
              <a:rPr lang="ru-RU" smtClean="0"/>
              <a:t>‹#›</a:t>
            </a:fld>
            <a:endParaRPr lang="ru-RU"/>
          </a:p>
        </p:txBody>
      </p:sp>
    </p:spTree>
    <p:extLst>
      <p:ext uri="{BB962C8B-B14F-4D97-AF65-F5344CB8AC3E}">
        <p14:creationId xmlns:p14="http://schemas.microsoft.com/office/powerpoint/2010/main" val="3375047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EFE7C98-4E38-4602-89B5-002784460226}" type="datetimeFigureOut">
              <a:rPr lang="ru-RU" smtClean="0"/>
              <a:t>30.01.2022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D173E-17BC-4BDF-97AA-CFA695A6AFC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6621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AEFE7C98-4E38-4602-89B5-002784460226}" type="datetimeFigureOut">
              <a:rPr lang="ru-RU" smtClean="0"/>
              <a:t>30.01.2022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ED173E-17BC-4BDF-97AA-CFA695A6AFCF}" type="slidenum">
              <a:rPr lang="ru-RU" smtClean="0"/>
              <a:t>‹#›</a:t>
            </a:fld>
            <a:endParaRPr lang="ru-RU"/>
          </a:p>
        </p:txBody>
      </p:sp>
    </p:spTree>
    <p:extLst>
      <p:ext uri="{BB962C8B-B14F-4D97-AF65-F5344CB8AC3E}">
        <p14:creationId xmlns:p14="http://schemas.microsoft.com/office/powerpoint/2010/main" val="70460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EFE7C98-4E38-4602-89B5-002784460226}" type="datetimeFigureOut">
              <a:rPr lang="ru-RU" smtClean="0"/>
              <a:t>30.01.2022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DED173E-17BC-4BDF-97AA-CFA695A6AFCF}" type="slidenum">
              <a:rPr lang="ru-RU" smtClean="0"/>
              <a:t>‹#›</a:t>
            </a:fld>
            <a:endParaRPr lang="ru-RU"/>
          </a:p>
        </p:txBody>
      </p:sp>
    </p:spTree>
    <p:extLst>
      <p:ext uri="{BB962C8B-B14F-4D97-AF65-F5344CB8AC3E}">
        <p14:creationId xmlns:p14="http://schemas.microsoft.com/office/powerpoint/2010/main" val="3210529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EFE7C98-4E38-4602-89B5-002784460226}" type="datetimeFigureOut">
              <a:rPr lang="ru-RU" smtClean="0"/>
              <a:t>30.01.2022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DED173E-17BC-4BDF-97AA-CFA695A6AFCF}" type="slidenum">
              <a:rPr lang="ru-RU" smtClean="0"/>
              <a:t>‹#›</a:t>
            </a:fld>
            <a:endParaRPr lang="ru-RU"/>
          </a:p>
        </p:txBody>
      </p:sp>
    </p:spTree>
    <p:extLst>
      <p:ext uri="{BB962C8B-B14F-4D97-AF65-F5344CB8AC3E}">
        <p14:creationId xmlns:p14="http://schemas.microsoft.com/office/powerpoint/2010/main" val="1320266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EFE7C98-4E38-4602-89B5-002784460226}" type="datetimeFigureOut">
              <a:rPr lang="ru-RU" smtClean="0"/>
              <a:t>30.01.2022</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5DED173E-17BC-4BDF-97AA-CFA695A6AFCF}" type="slidenum">
              <a:rPr lang="ru-RU" smtClean="0"/>
              <a:t>‹#›</a:t>
            </a:fld>
            <a:endParaRPr lang="ru-RU"/>
          </a:p>
        </p:txBody>
      </p:sp>
    </p:spTree>
    <p:extLst>
      <p:ext uri="{BB962C8B-B14F-4D97-AF65-F5344CB8AC3E}">
        <p14:creationId xmlns:p14="http://schemas.microsoft.com/office/powerpoint/2010/main" val="1512616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EFE7C98-4E38-4602-89B5-002784460226}" type="datetimeFigureOut">
              <a:rPr lang="ru-RU" smtClean="0"/>
              <a:t>30.01.2022</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DED173E-17BC-4BDF-97AA-CFA695A6AFCF}" type="slidenum">
              <a:rPr lang="ru-RU" smtClean="0"/>
              <a:t>‹#›</a:t>
            </a:fld>
            <a:endParaRPr lang="ru-RU"/>
          </a:p>
        </p:txBody>
      </p:sp>
    </p:spTree>
    <p:extLst>
      <p:ext uri="{BB962C8B-B14F-4D97-AF65-F5344CB8AC3E}">
        <p14:creationId xmlns:p14="http://schemas.microsoft.com/office/powerpoint/2010/main" val="1929437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cstate="email">
              <a:extLst>
                <a:ext uri="{28A0092B-C50C-407E-A947-70E740481C1C}">
                  <a14:useLocalDpi xmlns:a14="http://schemas.microsoft.com/office/drawing/2010/main"/>
                </a:ext>
              </a:extLst>
            </a:blip>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EFE7C98-4E38-4602-89B5-002784460226}" type="datetimeFigureOut">
              <a:rPr lang="ru-RU" smtClean="0"/>
              <a:t>30.01.2022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ED173E-17BC-4BDF-97AA-CFA695A6AFCF}" type="slidenum">
              <a:rPr lang="ru-RU" smtClean="0"/>
              <a:t>‹#›</a:t>
            </a:fld>
            <a:endParaRPr lang="ru-RU"/>
          </a:p>
        </p:txBody>
      </p:sp>
    </p:spTree>
    <p:extLst>
      <p:ext uri="{BB962C8B-B14F-4D97-AF65-F5344CB8AC3E}">
        <p14:creationId xmlns:p14="http://schemas.microsoft.com/office/powerpoint/2010/main" val="3398342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EFE7C98-4E38-4602-89B5-002784460226}" type="datetimeFigureOut">
              <a:rPr lang="ru-RU" smtClean="0"/>
              <a:t>30.01.2022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D173E-17BC-4BDF-97AA-CFA695A6AFCF}" type="slidenum">
              <a:rPr lang="ru-RU" smtClean="0"/>
              <a:t>‹#›</a:t>
            </a:fld>
            <a:endParaRPr lang="ru-RU"/>
          </a:p>
        </p:txBody>
      </p:sp>
    </p:spTree>
    <p:extLst>
      <p:ext uri="{BB962C8B-B14F-4D97-AF65-F5344CB8AC3E}">
        <p14:creationId xmlns:p14="http://schemas.microsoft.com/office/powerpoint/2010/main" val="756567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EFE7C98-4E38-4602-89B5-002784460226}" type="datetimeFigureOut">
              <a:rPr lang="ru-RU" smtClean="0"/>
              <a:t>30.01.2022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D173E-17BC-4BDF-97AA-CFA695A6AFCF}" type="slidenum">
              <a:rPr lang="ru-RU" smtClean="0"/>
              <a:t>‹#›</a:t>
            </a:fld>
            <a:endParaRPr lang="ru-RU"/>
          </a:p>
        </p:txBody>
      </p:sp>
    </p:spTree>
    <p:extLst>
      <p:ext uri="{BB962C8B-B14F-4D97-AF65-F5344CB8AC3E}">
        <p14:creationId xmlns:p14="http://schemas.microsoft.com/office/powerpoint/2010/main" val="1595113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EFE7C98-4E38-4602-89B5-002784460226}" type="datetimeFigureOut">
              <a:rPr lang="ru-RU" smtClean="0"/>
              <a:t>30.01.2022</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DED173E-17BC-4BDF-97AA-CFA695A6AFCF}"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543954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doklad-na-temu.ru/zhivotnye/sobaki.htm"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6.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4.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6.jpe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7.jpeg"/></Relationships>
</file>

<file path=ppt/slides/_rels/slide21.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image" Target="../media/image51.jpeg"/><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 Id="rId9" Type="http://schemas.openxmlformats.org/officeDocument/2006/relationships/image" Target="../media/image58.jpeg"/></Relationships>
</file>

<file path=ppt/slides/_rels/slide22.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2.png"/><Relationship Id="rId2" Type="http://schemas.openxmlformats.org/officeDocument/2006/relationships/image" Target="../media/image59.jpe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39.jpeg"/><Relationship Id="rId4" Type="http://schemas.openxmlformats.org/officeDocument/2006/relationships/image" Target="../media/image61.png"/></Relationships>
</file>

<file path=ppt/slides/_rels/slide2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0.jpeg"/><Relationship Id="rId7" Type="http://schemas.openxmlformats.org/officeDocument/2006/relationships/image" Target="../media/image62.png"/><Relationship Id="rId2" Type="http://schemas.openxmlformats.org/officeDocument/2006/relationships/image" Target="../media/image59.jpe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39.jpe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6" descr="https://ds05.infourok.ru/uploads/ex/08c8/0009f3d7-d7cf54f2/img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9" name="Табличка 8"/>
          <p:cNvSpPr/>
          <p:nvPr/>
        </p:nvSpPr>
        <p:spPr>
          <a:xfrm>
            <a:off x="952500" y="142875"/>
            <a:ext cx="4621530" cy="2535873"/>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ru-RU" sz="4800" dirty="0">
                <a:effectLst/>
                <a:latin typeface="Comic Sans MS" panose="030F0702030302020204" pitchFamily="66" charset="0"/>
                <a:ea typeface="Calibri" panose="020F0502020204030204" pitchFamily="34" charset="0"/>
                <a:cs typeface="Times New Roman" panose="02020603050405020304" pitchFamily="18" charset="0"/>
              </a:rPr>
              <a:t>ДИКИЕ ЖИВОТНЫЕ</a:t>
            </a:r>
            <a:endParaRPr lang="ru-RU" sz="1100" dirty="0">
              <a:effectLst/>
              <a:ea typeface="Calibri" panose="020F0502020204030204" pitchFamily="34" charset="0"/>
              <a:cs typeface="Times New Roman" panose="02020603050405020304" pitchFamily="18" charset="0"/>
            </a:endParaRPr>
          </a:p>
          <a:p>
            <a:pPr>
              <a:lnSpc>
                <a:spcPct val="107000"/>
              </a:lnSpc>
              <a:spcAft>
                <a:spcPts val="800"/>
              </a:spcAft>
            </a:pPr>
            <a:r>
              <a:rPr lang="ru-RU" sz="1100" dirty="0">
                <a:effectLst/>
                <a:ea typeface="Calibri" panose="020F0502020204030204" pitchFamily="34" charset="0"/>
                <a:cs typeface="Times New Roman" panose="02020603050405020304" pitchFamily="18" charset="0"/>
              </a:rPr>
              <a:t> </a:t>
            </a:r>
          </a:p>
        </p:txBody>
      </p:sp>
      <p:sp>
        <p:nvSpPr>
          <p:cNvPr id="4" name="Rectangle 1"/>
          <p:cNvSpPr>
            <a:spLocks noChangeArrowheads="1"/>
          </p:cNvSpPr>
          <p:nvPr/>
        </p:nvSpPr>
        <p:spPr bwMode="auto">
          <a:xfrm>
            <a:off x="7989037" y="5757159"/>
            <a:ext cx="40052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defRPr>
            </a:lvl4pPr>
            <a:lvl5pPr marL="2057400" indent="-228600">
              <a:spcBef>
                <a:spcPts val="400"/>
              </a:spcBef>
              <a:buClr>
                <a:srgbClr val="D8B25C"/>
              </a:buClr>
              <a:buSzPct val="65000"/>
              <a:buFont typeface="Wingdings" panose="05000000000000000000" pitchFamily="2" charset="2"/>
              <a:buChar char=""/>
              <a:defRPr sz="2000">
                <a:solidFill>
                  <a:schemeClr val="tx1"/>
                </a:solidFill>
                <a:latin typeface="Calibri" panose="020F0502020204030204" pitchFamily="34" charset="0"/>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Calibri" panose="020F0502020204030204" pitchFamily="34" charset="0"/>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Calibri" panose="020F0502020204030204" pitchFamily="34" charset="0"/>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Calibri" panose="020F0502020204030204" pitchFamily="34" charset="0"/>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Calibri" panose="020F0502020204030204" pitchFamily="34" charset="0"/>
              </a:defRPr>
            </a:lvl9pPr>
          </a:lstStyle>
          <a:p>
            <a:pPr algn="ctr" defTabSz="914400" fontAlgn="base">
              <a:spcBef>
                <a:spcPct val="0"/>
              </a:spcBef>
              <a:spcAft>
                <a:spcPct val="0"/>
              </a:spcAft>
              <a:buClrTx/>
              <a:buSzTx/>
              <a:buFontTx/>
              <a:buNone/>
            </a:pPr>
            <a:r>
              <a:rPr lang="ru-RU" altLang="ru-RU" sz="2000" b="1" dirty="0" smtClean="0">
                <a:solidFill>
                  <a:prstClr val="white"/>
                </a:solidFill>
                <a:latin typeface="Arial Narrow" panose="020B0606020202030204" pitchFamily="34" charset="0"/>
                <a:cs typeface="Aharoni" pitchFamily="2" charset="0"/>
              </a:rPr>
              <a:t>Выполнила:</a:t>
            </a:r>
          </a:p>
          <a:p>
            <a:pPr algn="ctr" defTabSz="914400" fontAlgn="base">
              <a:spcBef>
                <a:spcPct val="0"/>
              </a:spcBef>
              <a:spcAft>
                <a:spcPct val="0"/>
              </a:spcAft>
              <a:buClrTx/>
              <a:buSzTx/>
              <a:buFontTx/>
              <a:buNone/>
            </a:pPr>
            <a:r>
              <a:rPr lang="ru-RU" altLang="ru-RU" sz="2000" b="1" dirty="0" smtClean="0">
                <a:solidFill>
                  <a:prstClr val="white"/>
                </a:solidFill>
                <a:latin typeface="Arial Narrow" panose="020B0606020202030204" pitchFamily="34" charset="0"/>
                <a:cs typeface="Aharoni" pitchFamily="2" charset="0"/>
              </a:rPr>
              <a:t>воспитатель МДОУ № 8 </a:t>
            </a:r>
            <a:r>
              <a:rPr lang="ru-RU" altLang="ru-RU" sz="2000" b="1" dirty="0" err="1" smtClean="0">
                <a:solidFill>
                  <a:prstClr val="white"/>
                </a:solidFill>
                <a:latin typeface="Arial Narrow" panose="020B0606020202030204" pitchFamily="34" charset="0"/>
                <a:cs typeface="Aharoni" pitchFamily="2" charset="0"/>
              </a:rPr>
              <a:t>н.п</a:t>
            </a:r>
            <a:r>
              <a:rPr lang="ru-RU" altLang="ru-RU" sz="2000" b="1" dirty="0" smtClean="0">
                <a:solidFill>
                  <a:prstClr val="white"/>
                </a:solidFill>
                <a:latin typeface="Arial Narrow" panose="020B0606020202030204" pitchFamily="34" charset="0"/>
                <a:cs typeface="Aharoni" pitchFamily="2" charset="0"/>
              </a:rPr>
              <a:t>. </a:t>
            </a:r>
            <a:r>
              <a:rPr lang="ru-RU" altLang="ru-RU" sz="2000" b="1" dirty="0" err="1" smtClean="0">
                <a:solidFill>
                  <a:prstClr val="white"/>
                </a:solidFill>
                <a:latin typeface="Arial Narrow" panose="020B0606020202030204" pitchFamily="34" charset="0"/>
                <a:cs typeface="Aharoni" pitchFamily="2" charset="0"/>
              </a:rPr>
              <a:t>Шонгуй</a:t>
            </a:r>
            <a:endParaRPr lang="ru-RU" altLang="ru-RU" sz="2000" b="1" dirty="0" smtClean="0">
              <a:solidFill>
                <a:prstClr val="white"/>
              </a:solidFill>
              <a:latin typeface="Arial Narrow" panose="020B0606020202030204" pitchFamily="34" charset="0"/>
              <a:cs typeface="Aharoni" pitchFamily="2" charset="0"/>
            </a:endParaRPr>
          </a:p>
          <a:p>
            <a:pPr algn="ctr" defTabSz="914400" fontAlgn="base">
              <a:spcBef>
                <a:spcPct val="0"/>
              </a:spcBef>
              <a:spcAft>
                <a:spcPct val="0"/>
              </a:spcAft>
              <a:buClrTx/>
              <a:buSzTx/>
              <a:buFontTx/>
              <a:buNone/>
            </a:pPr>
            <a:r>
              <a:rPr lang="ru-RU" altLang="ru-RU" sz="2000" b="1" dirty="0" smtClean="0">
                <a:solidFill>
                  <a:prstClr val="white"/>
                </a:solidFill>
                <a:latin typeface="Arial Narrow" panose="020B0606020202030204" pitchFamily="34" charset="0"/>
                <a:cs typeface="Aharoni" pitchFamily="2" charset="0"/>
              </a:rPr>
              <a:t>Баданина Наталья Андреевна</a:t>
            </a:r>
          </a:p>
        </p:txBody>
      </p:sp>
    </p:spTree>
    <p:extLst>
      <p:ext uri="{BB962C8B-B14F-4D97-AF65-F5344CB8AC3E}">
        <p14:creationId xmlns:p14="http://schemas.microsoft.com/office/powerpoint/2010/main" val="2808436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funforkids.ru/pictures/bg/bg02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77192"/>
            <a:ext cx="12191999" cy="678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s://img-fotki.yandex.ru/get/195694/200418627.18e/0_183d81_cb10e07c_orig.png"/>
          <p:cNvPicPr/>
          <p:nvPr/>
        </p:nvPicPr>
        <p:blipFill>
          <a:blip r:embed="rId4" cstate="email">
            <a:extLst>
              <a:ext uri="{28A0092B-C50C-407E-A947-70E740481C1C}">
                <a14:useLocalDpi xmlns:a14="http://schemas.microsoft.com/office/drawing/2010/main"/>
              </a:ext>
            </a:extLst>
          </a:blip>
          <a:srcRect/>
          <a:stretch>
            <a:fillRect/>
          </a:stretch>
        </p:blipFill>
        <p:spPr bwMode="auto">
          <a:xfrm>
            <a:off x="10266025" y="3925897"/>
            <a:ext cx="1492885" cy="2030095"/>
          </a:xfrm>
          <a:prstGeom prst="rect">
            <a:avLst/>
          </a:prstGeom>
          <a:noFill/>
          <a:extLst/>
        </p:spPr>
      </p:pic>
      <p:pic>
        <p:nvPicPr>
          <p:cNvPr id="1030" name="Picture 6" descr="https://clipart-best.com/img/fox/fox-clip-art-34.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053863" y="4113674"/>
            <a:ext cx="3692490" cy="228468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png.rinvik.ru/files/Buryj-medved-sidit-otdyhaet.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984739" y="703833"/>
            <a:ext cx="2731223" cy="256340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clipart-best.com/img/squirrel/squirrel-clip-art-13.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419297" y="1228566"/>
            <a:ext cx="2116996" cy="2038668"/>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s://img-fotki.yandex.ru/get/65759/252672065.17c/0_146f02_53771f42_ori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796833" y="757168"/>
            <a:ext cx="1962077" cy="3168729"/>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lipart-best.com/img/hedgehog/hedgehog-clip-art-19.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83320" y="2825067"/>
            <a:ext cx="2118947" cy="1288607"/>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https://i.pinimg.com/originals/d6/06/59/d606593f79108997e38fb953163543e8.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319735" y="2295525"/>
            <a:ext cx="2958473" cy="3932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19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anim calcmode="lin" valueType="num">
                                      <p:cBhvr>
                                        <p:cTn id="15" dur="1000" fill="hold"/>
                                        <p:tgtEl>
                                          <p:spTgt spid="1030"/>
                                        </p:tgtEl>
                                        <p:attrNameLst>
                                          <p:attrName>ppt_w</p:attrName>
                                        </p:attrNameLst>
                                      </p:cBhvr>
                                      <p:tavLst>
                                        <p:tav tm="0">
                                          <p:val>
                                            <p:fltVal val="0"/>
                                          </p:val>
                                        </p:tav>
                                        <p:tav tm="100000">
                                          <p:val>
                                            <p:strVal val="#ppt_w"/>
                                          </p:val>
                                        </p:tav>
                                      </p:tavLst>
                                    </p:anim>
                                    <p:anim calcmode="lin" valueType="num">
                                      <p:cBhvr>
                                        <p:cTn id="16" dur="1000" fill="hold"/>
                                        <p:tgtEl>
                                          <p:spTgt spid="1030"/>
                                        </p:tgtEl>
                                        <p:attrNameLst>
                                          <p:attrName>ppt_h</p:attrName>
                                        </p:attrNameLst>
                                      </p:cBhvr>
                                      <p:tavLst>
                                        <p:tav tm="0">
                                          <p:val>
                                            <p:fltVal val="0"/>
                                          </p:val>
                                        </p:tav>
                                        <p:tav tm="100000">
                                          <p:val>
                                            <p:strVal val="#ppt_h"/>
                                          </p:val>
                                        </p:tav>
                                      </p:tavLst>
                                    </p:anim>
                                    <p:anim calcmode="lin" valueType="num">
                                      <p:cBhvr>
                                        <p:cTn id="17" dur="1000" fill="hold"/>
                                        <p:tgtEl>
                                          <p:spTgt spid="1030"/>
                                        </p:tgtEl>
                                        <p:attrNameLst>
                                          <p:attrName>style.rotation</p:attrName>
                                        </p:attrNameLst>
                                      </p:cBhvr>
                                      <p:tavLst>
                                        <p:tav tm="0">
                                          <p:val>
                                            <p:fltVal val="90"/>
                                          </p:val>
                                        </p:tav>
                                        <p:tav tm="100000">
                                          <p:val>
                                            <p:fltVal val="0"/>
                                          </p:val>
                                        </p:tav>
                                      </p:tavLst>
                                    </p:anim>
                                    <p:animEffect transition="in" filter="fade">
                                      <p:cBhvr>
                                        <p:cTn id="18" dur="1000"/>
                                        <p:tgtEl>
                                          <p:spTgt spid="103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60"/>
                                        </p:tgtEl>
                                        <p:attrNameLst>
                                          <p:attrName>style.visibility</p:attrName>
                                        </p:attrNameLst>
                                      </p:cBhvr>
                                      <p:to>
                                        <p:strVal val="visible"/>
                                      </p:to>
                                    </p:set>
                                    <p:anim calcmode="lin" valueType="num">
                                      <p:cBhvr>
                                        <p:cTn id="23" dur="1000" fill="hold"/>
                                        <p:tgtEl>
                                          <p:spTgt spid="1060"/>
                                        </p:tgtEl>
                                        <p:attrNameLst>
                                          <p:attrName>ppt_w</p:attrName>
                                        </p:attrNameLst>
                                      </p:cBhvr>
                                      <p:tavLst>
                                        <p:tav tm="0">
                                          <p:val>
                                            <p:fltVal val="0"/>
                                          </p:val>
                                        </p:tav>
                                        <p:tav tm="100000">
                                          <p:val>
                                            <p:strVal val="#ppt_w"/>
                                          </p:val>
                                        </p:tav>
                                      </p:tavLst>
                                    </p:anim>
                                    <p:anim calcmode="lin" valueType="num">
                                      <p:cBhvr>
                                        <p:cTn id="24" dur="1000" fill="hold"/>
                                        <p:tgtEl>
                                          <p:spTgt spid="1060"/>
                                        </p:tgtEl>
                                        <p:attrNameLst>
                                          <p:attrName>ppt_h</p:attrName>
                                        </p:attrNameLst>
                                      </p:cBhvr>
                                      <p:tavLst>
                                        <p:tav tm="0">
                                          <p:val>
                                            <p:fltVal val="0"/>
                                          </p:val>
                                        </p:tav>
                                        <p:tav tm="100000">
                                          <p:val>
                                            <p:strVal val="#ppt_h"/>
                                          </p:val>
                                        </p:tav>
                                      </p:tavLst>
                                    </p:anim>
                                    <p:anim calcmode="lin" valueType="num">
                                      <p:cBhvr>
                                        <p:cTn id="25" dur="1000" fill="hold"/>
                                        <p:tgtEl>
                                          <p:spTgt spid="1060"/>
                                        </p:tgtEl>
                                        <p:attrNameLst>
                                          <p:attrName>style.rotation</p:attrName>
                                        </p:attrNameLst>
                                      </p:cBhvr>
                                      <p:tavLst>
                                        <p:tav tm="0">
                                          <p:val>
                                            <p:fltVal val="90"/>
                                          </p:val>
                                        </p:tav>
                                        <p:tav tm="100000">
                                          <p:val>
                                            <p:fltVal val="0"/>
                                          </p:val>
                                        </p:tav>
                                      </p:tavLst>
                                    </p:anim>
                                    <p:animEffect transition="in" filter="fade">
                                      <p:cBhvr>
                                        <p:cTn id="26" dur="1000"/>
                                        <p:tgtEl>
                                          <p:spTgt spid="1060"/>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48"/>
                                        </p:tgtEl>
                                        <p:attrNameLst>
                                          <p:attrName>style.visibility</p:attrName>
                                        </p:attrNameLst>
                                      </p:cBhvr>
                                      <p:to>
                                        <p:strVal val="visible"/>
                                      </p:to>
                                    </p:set>
                                    <p:anim calcmode="lin" valueType="num">
                                      <p:cBhvr>
                                        <p:cTn id="31" dur="1000" fill="hold"/>
                                        <p:tgtEl>
                                          <p:spTgt spid="1048"/>
                                        </p:tgtEl>
                                        <p:attrNameLst>
                                          <p:attrName>ppt_w</p:attrName>
                                        </p:attrNameLst>
                                      </p:cBhvr>
                                      <p:tavLst>
                                        <p:tav tm="0">
                                          <p:val>
                                            <p:fltVal val="0"/>
                                          </p:val>
                                        </p:tav>
                                        <p:tav tm="100000">
                                          <p:val>
                                            <p:strVal val="#ppt_w"/>
                                          </p:val>
                                        </p:tav>
                                      </p:tavLst>
                                    </p:anim>
                                    <p:anim calcmode="lin" valueType="num">
                                      <p:cBhvr>
                                        <p:cTn id="32" dur="1000" fill="hold"/>
                                        <p:tgtEl>
                                          <p:spTgt spid="1048"/>
                                        </p:tgtEl>
                                        <p:attrNameLst>
                                          <p:attrName>ppt_h</p:attrName>
                                        </p:attrNameLst>
                                      </p:cBhvr>
                                      <p:tavLst>
                                        <p:tav tm="0">
                                          <p:val>
                                            <p:fltVal val="0"/>
                                          </p:val>
                                        </p:tav>
                                        <p:tav tm="100000">
                                          <p:val>
                                            <p:strVal val="#ppt_h"/>
                                          </p:val>
                                        </p:tav>
                                      </p:tavLst>
                                    </p:anim>
                                    <p:anim calcmode="lin" valueType="num">
                                      <p:cBhvr>
                                        <p:cTn id="33" dur="1000" fill="hold"/>
                                        <p:tgtEl>
                                          <p:spTgt spid="1048"/>
                                        </p:tgtEl>
                                        <p:attrNameLst>
                                          <p:attrName>style.rotation</p:attrName>
                                        </p:attrNameLst>
                                      </p:cBhvr>
                                      <p:tavLst>
                                        <p:tav tm="0">
                                          <p:val>
                                            <p:fltVal val="90"/>
                                          </p:val>
                                        </p:tav>
                                        <p:tav tm="100000">
                                          <p:val>
                                            <p:fltVal val="0"/>
                                          </p:val>
                                        </p:tav>
                                      </p:tavLst>
                                    </p:anim>
                                    <p:animEffect transition="in" filter="fade">
                                      <p:cBhvr>
                                        <p:cTn id="34" dur="1000"/>
                                        <p:tgtEl>
                                          <p:spTgt spid="104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32"/>
                                        </p:tgtEl>
                                        <p:attrNameLst>
                                          <p:attrName>style.visibility</p:attrName>
                                        </p:attrNameLst>
                                      </p:cBhvr>
                                      <p:to>
                                        <p:strVal val="visible"/>
                                      </p:to>
                                    </p:set>
                                    <p:anim calcmode="lin" valueType="num">
                                      <p:cBhvr>
                                        <p:cTn id="39" dur="1000" fill="hold"/>
                                        <p:tgtEl>
                                          <p:spTgt spid="1032"/>
                                        </p:tgtEl>
                                        <p:attrNameLst>
                                          <p:attrName>ppt_w</p:attrName>
                                        </p:attrNameLst>
                                      </p:cBhvr>
                                      <p:tavLst>
                                        <p:tav tm="0">
                                          <p:val>
                                            <p:fltVal val="0"/>
                                          </p:val>
                                        </p:tav>
                                        <p:tav tm="100000">
                                          <p:val>
                                            <p:strVal val="#ppt_w"/>
                                          </p:val>
                                        </p:tav>
                                      </p:tavLst>
                                    </p:anim>
                                    <p:anim calcmode="lin" valueType="num">
                                      <p:cBhvr>
                                        <p:cTn id="40" dur="1000" fill="hold"/>
                                        <p:tgtEl>
                                          <p:spTgt spid="1032"/>
                                        </p:tgtEl>
                                        <p:attrNameLst>
                                          <p:attrName>ppt_h</p:attrName>
                                        </p:attrNameLst>
                                      </p:cBhvr>
                                      <p:tavLst>
                                        <p:tav tm="0">
                                          <p:val>
                                            <p:fltVal val="0"/>
                                          </p:val>
                                        </p:tav>
                                        <p:tav tm="100000">
                                          <p:val>
                                            <p:strVal val="#ppt_h"/>
                                          </p:val>
                                        </p:tav>
                                      </p:tavLst>
                                    </p:anim>
                                    <p:anim calcmode="lin" valueType="num">
                                      <p:cBhvr>
                                        <p:cTn id="41" dur="1000" fill="hold"/>
                                        <p:tgtEl>
                                          <p:spTgt spid="1032"/>
                                        </p:tgtEl>
                                        <p:attrNameLst>
                                          <p:attrName>style.rotation</p:attrName>
                                        </p:attrNameLst>
                                      </p:cBhvr>
                                      <p:tavLst>
                                        <p:tav tm="0">
                                          <p:val>
                                            <p:fltVal val="90"/>
                                          </p:val>
                                        </p:tav>
                                        <p:tav tm="100000">
                                          <p:val>
                                            <p:fltVal val="0"/>
                                          </p:val>
                                        </p:tav>
                                      </p:tavLst>
                                    </p:anim>
                                    <p:animEffect transition="in" filter="fade">
                                      <p:cBhvr>
                                        <p:cTn id="42" dur="1000"/>
                                        <p:tgtEl>
                                          <p:spTgt spid="1032"/>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34"/>
                                        </p:tgtEl>
                                        <p:attrNameLst>
                                          <p:attrName>style.visibility</p:attrName>
                                        </p:attrNameLst>
                                      </p:cBhvr>
                                      <p:to>
                                        <p:strVal val="visible"/>
                                      </p:to>
                                    </p:set>
                                    <p:anim calcmode="lin" valueType="num">
                                      <p:cBhvr>
                                        <p:cTn id="47" dur="1000" fill="hold"/>
                                        <p:tgtEl>
                                          <p:spTgt spid="1034"/>
                                        </p:tgtEl>
                                        <p:attrNameLst>
                                          <p:attrName>ppt_w</p:attrName>
                                        </p:attrNameLst>
                                      </p:cBhvr>
                                      <p:tavLst>
                                        <p:tav tm="0">
                                          <p:val>
                                            <p:fltVal val="0"/>
                                          </p:val>
                                        </p:tav>
                                        <p:tav tm="100000">
                                          <p:val>
                                            <p:strVal val="#ppt_w"/>
                                          </p:val>
                                        </p:tav>
                                      </p:tavLst>
                                    </p:anim>
                                    <p:anim calcmode="lin" valueType="num">
                                      <p:cBhvr>
                                        <p:cTn id="48" dur="1000" fill="hold"/>
                                        <p:tgtEl>
                                          <p:spTgt spid="1034"/>
                                        </p:tgtEl>
                                        <p:attrNameLst>
                                          <p:attrName>ppt_h</p:attrName>
                                        </p:attrNameLst>
                                      </p:cBhvr>
                                      <p:tavLst>
                                        <p:tav tm="0">
                                          <p:val>
                                            <p:fltVal val="0"/>
                                          </p:val>
                                        </p:tav>
                                        <p:tav tm="100000">
                                          <p:val>
                                            <p:strVal val="#ppt_h"/>
                                          </p:val>
                                        </p:tav>
                                      </p:tavLst>
                                    </p:anim>
                                    <p:anim calcmode="lin" valueType="num">
                                      <p:cBhvr>
                                        <p:cTn id="49" dur="1000" fill="hold"/>
                                        <p:tgtEl>
                                          <p:spTgt spid="1034"/>
                                        </p:tgtEl>
                                        <p:attrNameLst>
                                          <p:attrName>style.rotation</p:attrName>
                                        </p:attrNameLst>
                                      </p:cBhvr>
                                      <p:tavLst>
                                        <p:tav tm="0">
                                          <p:val>
                                            <p:fltVal val="90"/>
                                          </p:val>
                                        </p:tav>
                                        <p:tav tm="100000">
                                          <p:val>
                                            <p:fltVal val="0"/>
                                          </p:val>
                                        </p:tav>
                                      </p:tavLst>
                                    </p:anim>
                                    <p:animEffect transition="in" filter="fade">
                                      <p:cBhvr>
                                        <p:cTn id="50" dur="1000"/>
                                        <p:tgtEl>
                                          <p:spTgt spid="1034"/>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050"/>
                                        </p:tgtEl>
                                        <p:attrNameLst>
                                          <p:attrName>style.visibility</p:attrName>
                                        </p:attrNameLst>
                                      </p:cBhvr>
                                      <p:to>
                                        <p:strVal val="visible"/>
                                      </p:to>
                                    </p:set>
                                    <p:anim calcmode="lin" valueType="num">
                                      <p:cBhvr>
                                        <p:cTn id="55" dur="1000" fill="hold"/>
                                        <p:tgtEl>
                                          <p:spTgt spid="1050"/>
                                        </p:tgtEl>
                                        <p:attrNameLst>
                                          <p:attrName>ppt_w</p:attrName>
                                        </p:attrNameLst>
                                      </p:cBhvr>
                                      <p:tavLst>
                                        <p:tav tm="0">
                                          <p:val>
                                            <p:fltVal val="0"/>
                                          </p:val>
                                        </p:tav>
                                        <p:tav tm="100000">
                                          <p:val>
                                            <p:strVal val="#ppt_w"/>
                                          </p:val>
                                        </p:tav>
                                      </p:tavLst>
                                    </p:anim>
                                    <p:anim calcmode="lin" valueType="num">
                                      <p:cBhvr>
                                        <p:cTn id="56" dur="1000" fill="hold"/>
                                        <p:tgtEl>
                                          <p:spTgt spid="1050"/>
                                        </p:tgtEl>
                                        <p:attrNameLst>
                                          <p:attrName>ppt_h</p:attrName>
                                        </p:attrNameLst>
                                      </p:cBhvr>
                                      <p:tavLst>
                                        <p:tav tm="0">
                                          <p:val>
                                            <p:fltVal val="0"/>
                                          </p:val>
                                        </p:tav>
                                        <p:tav tm="100000">
                                          <p:val>
                                            <p:strVal val="#ppt_h"/>
                                          </p:val>
                                        </p:tav>
                                      </p:tavLst>
                                    </p:anim>
                                    <p:anim calcmode="lin" valueType="num">
                                      <p:cBhvr>
                                        <p:cTn id="57" dur="1000" fill="hold"/>
                                        <p:tgtEl>
                                          <p:spTgt spid="1050"/>
                                        </p:tgtEl>
                                        <p:attrNameLst>
                                          <p:attrName>style.rotation</p:attrName>
                                        </p:attrNameLst>
                                      </p:cBhvr>
                                      <p:tavLst>
                                        <p:tav tm="0">
                                          <p:val>
                                            <p:fltVal val="90"/>
                                          </p:val>
                                        </p:tav>
                                        <p:tav tm="100000">
                                          <p:val>
                                            <p:fltVal val="0"/>
                                          </p:val>
                                        </p:tav>
                                      </p:tavLst>
                                    </p:anim>
                                    <p:animEffect transition="in" filter="fade">
                                      <p:cBhvr>
                                        <p:cTn id="58" dur="1000"/>
                                        <p:tgtEl>
                                          <p:spTgt spid="1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00850" y="626239"/>
            <a:ext cx="4819650" cy="5403852"/>
          </a:xfrm>
          <a:prstGeom prst="rect">
            <a:avLst/>
          </a:prstGeom>
        </p:spPr>
        <p:txBody>
          <a:bodyPr wrap="square">
            <a:spAutoFit/>
          </a:bodyPr>
          <a:lstStyle/>
          <a:p>
            <a:pPr algn="ctr" fontAlgn="base">
              <a:lnSpc>
                <a:spcPts val="1800"/>
              </a:lnSpc>
              <a:spcAft>
                <a:spcPts val="0"/>
              </a:spcAft>
            </a:pPr>
            <a:r>
              <a:rPr lang="ru-RU" sz="2000"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Заяц — это небольшой пушистый зверек. У него длинные уши, длинные задние ноги и короткий хвост. Длинные ноги помогают зайцу отталкиваться при беге, а благодаря большим ушам, он очень хорошо слышит. Волки и лисы являются самыми главными его врагами и, очень часто зайцу приходится от них убегать. Он может быстро бежать и очень резко повернуть в сторону, таким образом, отрываясь от врага. Очень хорошо умеет бегать вверх по склонам, а вот вниз спускается только кубарем. Каждый сезон заяц разным цветом. Летом он намного темнее, серый или бурый, а вот зимой становится намного светлее. Кончики ушей у зайцев темные всегда. Они едят побеги кустарников и молодые веточки, листья растений, одуванчики, клевер и различные травы, а вот зимой им приходится плохо. Они пытаются искать еду под снегом, обдирают кору с деревьев, тем самым их портят и наносят вред.</a:t>
            </a:r>
            <a:endParaRPr lang="ru-RU"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descr="https://proprikol.ru/wp-content/uploads/2019/08/kartinki-dlya-detej-krolik-3.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421639" y="626239"/>
            <a:ext cx="6293485" cy="5174486"/>
          </a:xfrm>
          <a:prstGeom prst="rect">
            <a:avLst/>
          </a:prstGeom>
          <a:noFill/>
          <a:ln>
            <a:noFill/>
          </a:ln>
        </p:spPr>
      </p:pic>
    </p:spTree>
    <p:extLst>
      <p:ext uri="{BB962C8B-B14F-4D97-AF65-F5344CB8AC3E}">
        <p14:creationId xmlns:p14="http://schemas.microsoft.com/office/powerpoint/2010/main" val="25716313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s://img-fotki.yandex.ru/get/480528/20486931.62/0_d9bd6_ae8a605_XXL.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153987" y="337820"/>
            <a:ext cx="7208838" cy="5643880"/>
          </a:xfrm>
          <a:prstGeom prst="rect">
            <a:avLst/>
          </a:prstGeom>
          <a:noFill/>
          <a:ln>
            <a:noFill/>
          </a:ln>
        </p:spPr>
      </p:pic>
      <p:sp>
        <p:nvSpPr>
          <p:cNvPr id="3" name="Прямоугольник 2"/>
          <p:cNvSpPr/>
          <p:nvPr/>
        </p:nvSpPr>
        <p:spPr>
          <a:xfrm>
            <a:off x="7791449" y="1099661"/>
            <a:ext cx="4048126" cy="4261744"/>
          </a:xfrm>
          <a:prstGeom prst="rect">
            <a:avLst/>
          </a:prstGeom>
        </p:spPr>
        <p:txBody>
          <a:bodyPr wrap="square">
            <a:spAutoFit/>
          </a:bodyPr>
          <a:lstStyle/>
          <a:p>
            <a:pPr algn="ctr" fontAlgn="base">
              <a:lnSpc>
                <a:spcPts val="1800"/>
              </a:lnSpc>
              <a:spcAft>
                <a:spcPts val="0"/>
              </a:spcAft>
            </a:pPr>
            <a:r>
              <a:rPr lang="ru-RU" sz="2400"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Лису отличает вытянутое изящное тело, удлиненная морда, заостренные ушки  и пушистый хвост.  Большие и вытянутые уши помогают лисам улавливать  звуки, а длинный хвост помогает сохранять равновесие во время бега и защищает от холода. Летом лиса линяет, а к зиме у нее вырастает новая шерсть, густая и пышная, необходимая для защиты от холода. Кроме грызунов и зайцев, лиса любит полакомиться птицей, яйцами из разоренных гнезд, плодами и ягодами.</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09652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05699" y="184029"/>
            <a:ext cx="4400551" cy="6247864"/>
          </a:xfrm>
          <a:prstGeom prst="rect">
            <a:avLst/>
          </a:prstGeom>
        </p:spPr>
        <p:txBody>
          <a:bodyPr wrap="square">
            <a:spAutoFit/>
          </a:bodyPr>
          <a:lstStyle/>
          <a:p>
            <a:pPr algn="ctr"/>
            <a:r>
              <a:rPr lang="ru-RU" sz="1600"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Лось является крупнейшим лесным зверем нашей Родины. Его еще называют сохатый. Сам зверь имеет тёмно-бурый окрас, длинные ноги, туловище огромное, горбатое, голова крупная, с торчащими ушами. Самцы имеют рога, и чем старше зверь, тем внушительнее рога. Рост рогов начинается у лосей в середине весны, заканчивается в сентябре, а в середине зимы они их сбрасывают. Несмотря на их размер и кажущуюся неповоротливость, они отлично передвигаются по скалистой местности. Питаются лоси в основном травой, молодыми деревьями и кустарниками, любят речные водоросли и грибы. Зимой же они обгладывают побеги ивы, рябины, акации, осины, молодые деревца сосны. Сам по себе лось зверь не очень активный, передвигается медленно. Бегать они не любят, даже при опасности, переходят на быстрый шаг. Летнюю жару лоси переносят плохо, и стараются найти болота и озера, и проводят там весь день. Также они спасаются в воде от гнуса и мошкары, который больно кусает нос лося. Лоси любители поплавать, и когда находят любимые водоросли в реке или озере, могут даже нырнуть за ними.</a:t>
            </a:r>
            <a:endParaRPr lang="ru-RU" sz="1600" dirty="0">
              <a:latin typeface="Times New Roman" panose="02020603050405020304" pitchFamily="18" charset="0"/>
              <a:cs typeface="Times New Roman" panose="02020603050405020304" pitchFamily="18" charset="0"/>
            </a:endParaRPr>
          </a:p>
        </p:txBody>
      </p:sp>
      <p:pic>
        <p:nvPicPr>
          <p:cNvPr id="3074" name="Picture 2" descr="https://sun9-27.userapi.com/c628326/v628326737/2a1e4/BOng_rNfwfQ.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93699" y="521464"/>
            <a:ext cx="6969125" cy="5572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3177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29449" y="111901"/>
            <a:ext cx="4867275" cy="6019597"/>
          </a:xfrm>
          <a:prstGeom prst="rect">
            <a:avLst/>
          </a:prstGeom>
        </p:spPr>
        <p:txBody>
          <a:bodyPr wrap="square">
            <a:spAutoFit/>
          </a:bodyPr>
          <a:lstStyle/>
          <a:p>
            <a:pPr fontAlgn="base">
              <a:lnSpc>
                <a:spcPct val="107000"/>
              </a:lnSpc>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Волк</a:t>
            </a:r>
            <a:r>
              <a:rPr lang="ru-RU" b="1"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rPr>
              <a:t> хищник. А ещё, как нетрудно догадаться, родственники волка — </a:t>
            </a:r>
            <a:r>
              <a:rPr lang="ru-RU" dirty="0">
                <a:latin typeface="Times New Roman" panose="02020603050405020304" pitchFamily="18" charset="0"/>
                <a:ea typeface="Times New Roman" panose="02020603050405020304" pitchFamily="18" charset="0"/>
                <a:cs typeface="Times New Roman" panose="02020603050405020304" pitchFamily="18" charset="0"/>
                <a:hlinkClick r:id="rId2"/>
              </a:rPr>
              <a:t>домашние собаки</a:t>
            </a:r>
            <a:r>
              <a:rPr lang="ru-RU" dirty="0">
                <a:latin typeface="Times New Roman" panose="02020603050405020304" pitchFamily="18" charset="0"/>
                <a:ea typeface="Times New Roman" panose="02020603050405020304" pitchFamily="18" charset="0"/>
                <a:cs typeface="Times New Roman" panose="02020603050405020304" pitchFamily="18" charset="0"/>
              </a:rPr>
              <a:t>. Многие, особенно овчарки и дворняги, очень похожи на волков: мордой, ушами, лапами, мехом, даже следы у них похожи. </a:t>
            </a:r>
            <a:r>
              <a:rPr lang="ru-RU"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Волк </a:t>
            </a:r>
            <a:r>
              <a:rPr lang="ru-RU"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санитар леса. Но недаром в сказках волк иногда бывает злым хищником, а иногда — мудрым другом. Ведь нападают они не на всех подряд. Волчьи стаи охотятся на больных животных, которые не могут защититься и убежать. Поэтому про волка и говорят, что он — санитар леса. Если бы не он, все животные в лесу уже давно болели бы постоянно. У волка сильные лапы, острые когти, чуткие уши, зоркие глаза и крепкие зубы. Он может неторопливо бежать по следу, как охотничья собака, а может побежать очень быстро, когда нужно догнать добычу. Охотятся они обычно стаей.</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fontAlgn="base">
              <a:lnSpc>
                <a:spcPct val="107000"/>
              </a:lnSpc>
              <a:spcAft>
                <a:spcPts val="0"/>
              </a:spcAft>
            </a:pPr>
            <a:r>
              <a:rPr lang="ru-RU"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Рисунок 4" descr="https://img2.goodfon.ru/original/1920x1200/7/36/volk-trava-vzglyad.jpg"/>
          <p:cNvPicPr/>
          <p:nvPr/>
        </p:nvPicPr>
        <p:blipFill rotWithShape="1">
          <a:blip r:embed="rId3" cstate="email">
            <a:extLst>
              <a:ext uri="{28A0092B-C50C-407E-A947-70E740481C1C}">
                <a14:useLocalDpi xmlns:a14="http://schemas.microsoft.com/office/drawing/2010/main"/>
              </a:ext>
            </a:extLst>
          </a:blip>
          <a:srcRect/>
          <a:stretch/>
        </p:blipFill>
        <p:spPr bwMode="auto">
          <a:xfrm>
            <a:off x="219074" y="515620"/>
            <a:ext cx="6553201" cy="5256530"/>
          </a:xfrm>
          <a:prstGeom prst="rect">
            <a:avLst/>
          </a:prstGeom>
          <a:noFill/>
          <a:ln>
            <a:noFill/>
          </a:ln>
        </p:spPr>
      </p:pic>
    </p:spTree>
    <p:extLst>
      <p:ext uri="{BB962C8B-B14F-4D97-AF65-F5344CB8AC3E}">
        <p14:creationId xmlns:p14="http://schemas.microsoft.com/office/powerpoint/2010/main" val="6674616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95274" y="200025"/>
            <a:ext cx="6315076" cy="5932029"/>
          </a:xfrm>
          <a:prstGeom prst="rect">
            <a:avLst/>
          </a:prstGeom>
        </p:spPr>
      </p:pic>
      <p:sp>
        <p:nvSpPr>
          <p:cNvPr id="3" name="Прямоугольник 2"/>
          <p:cNvSpPr/>
          <p:nvPr/>
        </p:nvSpPr>
        <p:spPr>
          <a:xfrm>
            <a:off x="6610350" y="86737"/>
            <a:ext cx="5581650" cy="6786473"/>
          </a:xfrm>
          <a:prstGeom prst="rect">
            <a:avLst/>
          </a:prstGeom>
        </p:spPr>
        <p:txBody>
          <a:bodyPr wrap="square">
            <a:spAutoFit/>
          </a:bodyPr>
          <a:lstStyle/>
          <a:p>
            <a:pPr algn="ctr" fontAlgn="base">
              <a:lnSpc>
                <a:spcPts val="1800"/>
              </a:lnSpc>
              <a:spcAft>
                <a:spcPts val="0"/>
              </a:spcAft>
            </a:pPr>
            <a:r>
              <a:rPr lang="ru-RU"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Бурого медведя можно назвать одним из самых известных хищников. У бурого медведя мощное тело,  высокая холка, крупная голова с небольшими ушами и глазами. Хвост короткий, едва выделяющийся из шерсти. Лапы сильные с мощными длинными когтями. Шерсть густая. Цвет от светло до темно бурого, почти черного. Медведь ходит, одновременно наступая двумя лапами с каждой стороны. От этого его походка выглядит вперевалку с боку на бок, ступни направлены немного внутрь. За это его и прозвали косолапым. Несмотря на неуклюжий вид, бурый медведь иногда может быстро бегать, превосходно плавает и в молодости хорошо лазает по деревьям. Бурый медведь всеяден. Он ест ягоды, жёлуди, орехи, корни, клубни и стебли </a:t>
            </a:r>
            <a:r>
              <a:rPr lang="ru-RU" dirty="0" smtClean="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трав. </a:t>
            </a:r>
            <a:r>
              <a:rPr lang="ru-RU"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Мясная пища, которую ест медведь: насекомые (муравьи, бабочки), черви, ящерицы, лягушки, грызуны (мыши, сурки, суслики, бурундуки) и </a:t>
            </a:r>
            <a:r>
              <a:rPr lang="ru-RU" dirty="0" smtClean="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рыба. Бурый </a:t>
            </a:r>
            <a:r>
              <a:rPr lang="ru-RU"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медведь любит мёд, поедает падаль, а также может отобрать добычу у других хищников. К зиме медведь нагуливает подкожный жир и с осени залегает в спячку в берлогу. </a:t>
            </a:r>
            <a:r>
              <a:rPr lang="ru-RU" dirty="0" smtClean="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Иногда </a:t>
            </a:r>
            <a:r>
              <a:rPr lang="ru-RU"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медведь не успевает за осень как следует откормиться, поэтому среди зимы просыпается и начинает бродить в поисках пищи, таких медведей называют шатунами. Шатуны очень опасны,  они голодны и нападают на любого, кто встретится им на пути.</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fontAlgn="base">
              <a:lnSpc>
                <a:spcPts val="1800"/>
              </a:lnSpc>
              <a:spcAft>
                <a:spcPts val="1125"/>
              </a:spcAft>
            </a:pPr>
            <a:r>
              <a:rPr lang="ru-RU"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24245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forum.belochki.ru/uploads/gallery/album_250/gallery_6745_250_17454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7649" y="259278"/>
            <a:ext cx="6536513" cy="572242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6924675" y="355074"/>
            <a:ext cx="5086350" cy="6096349"/>
          </a:xfrm>
          <a:prstGeom prst="rect">
            <a:avLst/>
          </a:prstGeom>
        </p:spPr>
        <p:txBody>
          <a:bodyPr wrap="square">
            <a:spAutoFit/>
          </a:bodyPr>
          <a:lstStyle/>
          <a:p>
            <a:pPr algn="ctr" fontAlgn="base">
              <a:lnSpc>
                <a:spcPts val="1800"/>
              </a:lnSpc>
              <a:spcAft>
                <a:spcPts val="0"/>
              </a:spcAft>
            </a:pPr>
            <a:r>
              <a:rPr lang="ru-RU" sz="2000"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Белка, зверёк, конечно, лесной. Но нередко можно встретить её и в городском парке. Размеров белка небольших, она – обладательница красивого, пушистого хвоста. Хвост служит белке рулем, когда она совершает прыжки, и парашютом, если она летит.</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algn="ctr" fontAlgn="base">
              <a:lnSpc>
                <a:spcPts val="1800"/>
              </a:lnSpc>
              <a:spcAft>
                <a:spcPts val="0"/>
              </a:spcAft>
            </a:pPr>
            <a:r>
              <a:rPr lang="ru-RU" sz="2000"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Белка – это грызун, предпочитает питаться растительной пищей — грибочки, ягодки, плоды деревьев, орехи, жёлуди.</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algn="ctr" fontAlgn="base">
              <a:lnSpc>
                <a:spcPts val="1800"/>
              </a:lnSpc>
              <a:spcAft>
                <a:spcPts val="0"/>
              </a:spcAft>
            </a:pPr>
            <a:r>
              <a:rPr lang="ru-RU" sz="2000"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Белка – умна, проворна. Отличительная её черта – забывчивость. Забывчивость – качество не самое лучшее, но в случае с белкой, это исключение. Закапывая на зиму в землю орехи, белка благополучно забывает о них, а из проросших семян появляются новые деревья. Забывает белка и про другие свои накопления — запасы желудей, шишек. А в зимний период пользуется сбережениями мышей и бурундуков.</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algn="ctr" fontAlgn="base">
              <a:lnSpc>
                <a:spcPts val="1800"/>
              </a:lnSpc>
              <a:spcAft>
                <a:spcPts val="0"/>
              </a:spcAft>
            </a:pPr>
            <a:r>
              <a:rPr lang="ru-RU" sz="2000"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К организации своего гнезда эта лесная жительница относится очень тщательно: формирует его из веточек, мха, изнутри выстилает шерстью и перьями. Чтоб было помягче да потеплее.</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algn="ctr" fontAlgn="base">
              <a:lnSpc>
                <a:spcPts val="1800"/>
              </a:lnSpc>
              <a:spcAft>
                <a:spcPts val="1125"/>
              </a:spcAft>
            </a:pPr>
            <a:r>
              <a:rPr lang="ru-RU" sz="2000"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31896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15125" y="206618"/>
            <a:ext cx="5048250" cy="6093976"/>
          </a:xfrm>
          <a:prstGeom prst="rect">
            <a:avLst/>
          </a:prstGeom>
        </p:spPr>
        <p:txBody>
          <a:bodyPr wrap="square">
            <a:spAutoFit/>
          </a:bodyPr>
          <a:lstStyle/>
          <a:p>
            <a:pPr algn="ctr" fontAlgn="base">
              <a:lnSpc>
                <a:spcPts val="1800"/>
              </a:lnSpc>
              <a:spcAft>
                <a:spcPts val="0"/>
              </a:spcAft>
            </a:pPr>
            <a:r>
              <a:rPr lang="ru-RU"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Обыкновенного ежа многие видели в лесу,  парке или по телевизору, поэтому все знают, что это небольшое животное с иголками на спине, маленькими черными глазками и длинным темным носом. Иголки на спине и голове предназначены для защиты от хищников. У них пестрая коричнево-бежевая окраска и это делает ежа незаметным в зарослях травы. Как только еж почувствует опасность – он свернется клубком, пряча мордочку и мягкий животик. Колючие иголки не позволяют схватить или укусить ежа. Обороняется еж не только иголками. Еще у ежей острые зубы и когти, которые они сразу пускают в ход против неприятеля, если не успели свернуться клубком. Кусается еж очень сильно и больно. Ежи любят селиться в негустых лесах, на полянах, в зарослях кустарника. Еж – ночное животное. Днем он сидит в норе, а ночью выходит на охоту. Он любит лакомиться червями, гусеницами, мелкими мышами, крупными насекомыми, ягодами и фруктами. </a:t>
            </a:r>
            <a:r>
              <a:rPr lang="ru-RU" dirty="0" smtClean="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С </a:t>
            </a:r>
            <a:r>
              <a:rPr lang="ru-RU"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наступлением холодов зверек утепляет свою норку подстилкой из листьев. Зимой ежик впадает в спячку. Ежик приносит пользу человеку поедая вредных насекомых и вредителей сельскохозяйственных </a:t>
            </a:r>
            <a:r>
              <a:rPr lang="ru-RU" dirty="0" smtClean="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полей</a:t>
            </a:r>
            <a:r>
              <a:rPr lang="ru-RU"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a:t>
            </a:r>
            <a:r>
              <a:rPr lang="ru-RU" dirty="0" smtClean="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a:solidFill>
                  <a:srgbClr val="666666"/>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descr="https://www.hedgehogstreet.org/wp-content/uploads/2019/06/F8515020-FEB0-46DF-B3AC-9777787250BF-e1559744878297.jpeg"/>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287" y="768592"/>
            <a:ext cx="6446838" cy="4765433"/>
          </a:xfrm>
          <a:prstGeom prst="rect">
            <a:avLst/>
          </a:prstGeom>
          <a:noFill/>
          <a:ln>
            <a:noFill/>
          </a:ln>
        </p:spPr>
      </p:pic>
    </p:spTree>
    <p:extLst>
      <p:ext uri="{BB962C8B-B14F-4D97-AF65-F5344CB8AC3E}">
        <p14:creationId xmlns:p14="http://schemas.microsoft.com/office/powerpoint/2010/main" val="40908899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https://ds04.infourok.ru/uploads/ex/04b4/00149e23-69b56a15/hello_html_m24d24214.png"/>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p:spPr>
      </p:pic>
    </p:spTree>
    <p:extLst>
      <p:ext uri="{BB962C8B-B14F-4D97-AF65-F5344CB8AC3E}">
        <p14:creationId xmlns:p14="http://schemas.microsoft.com/office/powerpoint/2010/main" val="35271887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edguru.ru/uploads/images/catalog/item/eaf838a6eb/0af318a194_1000.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52450" y="0"/>
            <a:ext cx="10896600" cy="6801138"/>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81275" y="1242395"/>
            <a:ext cx="1676872" cy="1614050"/>
          </a:xfrm>
          <a:prstGeom prst="rect">
            <a:avLst/>
          </a:prstGeom>
        </p:spPr>
      </p:pic>
      <p:pic>
        <p:nvPicPr>
          <p:cNvPr id="4" name="Picture 6" descr="https://clipart-best.com/img/fox/fox-clip-art-34.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00" y="3914879"/>
            <a:ext cx="3305647" cy="20453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img-fotki.yandex.ru/get/195694/200418627.18e/0_183d81_cb10e07c_orig.png"/>
          <p:cNvPicPr/>
          <p:nvPr/>
        </p:nvPicPr>
        <p:blipFill>
          <a:blip r:embed="rId5" cstate="email">
            <a:extLst>
              <a:ext uri="{28A0092B-C50C-407E-A947-70E740481C1C}">
                <a14:useLocalDpi xmlns:a14="http://schemas.microsoft.com/office/drawing/2010/main"/>
              </a:ext>
            </a:extLst>
          </a:blip>
          <a:srcRect/>
          <a:stretch>
            <a:fillRect/>
          </a:stretch>
        </p:blipFill>
        <p:spPr bwMode="auto">
          <a:xfrm>
            <a:off x="4189075" y="4098840"/>
            <a:ext cx="1492885" cy="2030095"/>
          </a:xfrm>
          <a:prstGeom prst="rect">
            <a:avLst/>
          </a:prstGeom>
          <a:noFill/>
          <a:extLst/>
        </p:spPr>
      </p:pic>
      <p:pic>
        <p:nvPicPr>
          <p:cNvPr id="6" name="Picture 36" descr="https://i.pinimg.com/originals/d6/06/59/d606593f79108997e38fb953163543e8.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199892" y="1847529"/>
            <a:ext cx="2550019" cy="33894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https://png.rinvik.ru/files/Buryj-medved-sidit-otdyhaet.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834281" y="3747497"/>
            <a:ext cx="2731223" cy="2563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96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ds04.infourok.ru/uploads/ex/0f83/000468ca-bb68d992/img20.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67264" y="18041"/>
            <a:ext cx="9144000" cy="685800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264080" y="240644"/>
            <a:ext cx="3922036" cy="523220"/>
          </a:xfrm>
          <a:prstGeom prst="rect">
            <a:avLst/>
          </a:prstGeom>
        </p:spPr>
        <p:txBody>
          <a:bodyPr wrap="none">
            <a:spAutoFit/>
          </a:bodyPr>
          <a:lstStyle/>
          <a:p>
            <a:r>
              <a:rPr lang="ru-RU" sz="2800" b="1" dirty="0" smtClean="0">
                <a:latin typeface="Times New Roman" panose="02020603050405020304" pitchFamily="18" charset="0"/>
                <a:ea typeface="Times New Roman" panose="02020603050405020304" pitchFamily="18" charset="0"/>
                <a:cs typeface="Times New Roman" panose="02020603050405020304" pitchFamily="18" charset="0"/>
              </a:rPr>
              <a:t>Игра «Один — Много»</a:t>
            </a:r>
            <a:endParaRPr lang="ru-RU" sz="2800" dirty="0">
              <a:latin typeface="Times New Roman" panose="02020603050405020304" pitchFamily="18" charset="0"/>
              <a:cs typeface="Times New Roman" panose="02020603050405020304" pitchFamily="18" charset="0"/>
            </a:endParaRPr>
          </a:p>
        </p:txBody>
      </p:sp>
      <p:pic>
        <p:nvPicPr>
          <p:cNvPr id="4" name="Picture 2" descr="https://ds04.infourok.ru/uploads/ex/0f83/000468ca-bb68d992/img20.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67339" y="3447041"/>
            <a:ext cx="3379304" cy="286702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238375" y="2295525"/>
            <a:ext cx="1752600" cy="72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6736842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eduportal44.ru/Kostroma_R_EDU/RodMin/SiteAssets/SitePages/2%20%D0%B3%D1%80%D1%83%D0%BF%D0%BF%D0%B0%20%D1%80%D0%B0%D0%BD%D0%BD%D0%B5%D0%B3%D0%BE%20%D0%B2%D0%BE%D0%B7%D1%80%D0%B0%D1%81%D1%82%D0%B0%20%E2%84%96%201/img2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4974" y="0"/>
            <a:ext cx="8940799" cy="67056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www.eduportal44.ru/Kostroma_R_EDU/RodMin/SiteAssets/SitePages/2%20%D0%B3%D1%80%D1%83%D0%BF%D0%BF%D0%B0%20%D1%80%D0%B0%D0%BD%D0%BD%D0%B5%D0%B3%D0%BE%20%D0%B2%D0%BE%D0%B7%D1%80%D0%B0%D1%81%D1%82%D0%B0%20%E2%84%96%201/img21.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76450" y="3276600"/>
            <a:ext cx="2428875" cy="272415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714750" y="1733550"/>
            <a:ext cx="1752600" cy="72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 name="Рисунок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30423" y="1158588"/>
            <a:ext cx="4121253" cy="749873"/>
          </a:xfrm>
          <a:prstGeom prst="rect">
            <a:avLst/>
          </a:prstGeom>
        </p:spPr>
      </p:pic>
    </p:spTree>
    <p:extLst>
      <p:ext uri="{BB962C8B-B14F-4D97-AF65-F5344CB8AC3E}">
        <p14:creationId xmlns:p14="http://schemas.microsoft.com/office/powerpoint/2010/main" val="41876836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ds04.infourok.ru/uploads/ex/0f83/000468ca-bb68d992/img19.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39032" y="0"/>
            <a:ext cx="914400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ds04.infourok.ru/uploads/ex/0f83/000468ca-bb68d992/img19.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372100" y="971550"/>
            <a:ext cx="2552700" cy="21907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ds04.infourok.ru/uploads/ex/0f83/000468ca-bb68d992/img19.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39032" y="2190750"/>
            <a:ext cx="2552700" cy="2190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ds04.infourok.ru/uploads/ex/0f83/000468ca-bb68d992/img19.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597150" y="123825"/>
            <a:ext cx="2552700" cy="2190750"/>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5273730" y="316844"/>
            <a:ext cx="3922036" cy="523220"/>
          </a:xfrm>
          <a:prstGeom prst="rect">
            <a:avLst/>
          </a:prstGeom>
        </p:spPr>
        <p:txBody>
          <a:bodyPr wrap="none">
            <a:spAutoFit/>
          </a:bodyPr>
          <a:lstStyle/>
          <a:p>
            <a:r>
              <a:rPr lang="ru-RU" sz="2800" b="1" dirty="0" smtClean="0">
                <a:latin typeface="Times New Roman" panose="02020603050405020304" pitchFamily="18" charset="0"/>
                <a:ea typeface="Times New Roman" panose="02020603050405020304" pitchFamily="18" charset="0"/>
                <a:cs typeface="Times New Roman" panose="02020603050405020304" pitchFamily="18" charset="0"/>
              </a:rPr>
              <a:t>Игра «Один — Много»</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46882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ds04.infourok.ru/uploads/ex/0f83/000468ca-bb68d992/img2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31899" y="-171451"/>
            <a:ext cx="9445625"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ds04.infourok.ru/uploads/ex/0f83/000468ca-bb68d992/img22.jpg"/>
          <p:cNvPicPr>
            <a:picLocks noChangeAspect="1" noChangeArrowheads="1"/>
          </p:cNvPicPr>
          <p:nvPr/>
        </p:nvPicPr>
        <p:blipFill rotWithShape="1">
          <a:blip r:embed="rId3"/>
          <a:srcRect/>
          <a:stretch/>
        </p:blipFill>
        <p:spPr bwMode="auto">
          <a:xfrm>
            <a:off x="5657851" y="2924175"/>
            <a:ext cx="2533650" cy="2476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ds04.infourok.ru/uploads/ex/0f83/000468ca-bb68d992/img22.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7849"/>
          <a:stretch/>
        </p:blipFill>
        <p:spPr bwMode="auto">
          <a:xfrm>
            <a:off x="5772150" y="2838449"/>
            <a:ext cx="2252662" cy="31432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s://ds04.infourok.ru/uploads/ex/0f83/000468ca-bb68d992/img22.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7849"/>
          <a:stretch/>
        </p:blipFill>
        <p:spPr bwMode="auto">
          <a:xfrm>
            <a:off x="8024812" y="2838449"/>
            <a:ext cx="2457450" cy="30099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ds04.infourok.ru/uploads/ex/0f83/000468ca-bb68d992/img22.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7849"/>
          <a:stretch/>
        </p:blipFill>
        <p:spPr bwMode="auto">
          <a:xfrm>
            <a:off x="1266826" y="2771773"/>
            <a:ext cx="2252662" cy="3143251"/>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3067050" y="1638297"/>
            <a:ext cx="1752600" cy="72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2235255" y="810604"/>
            <a:ext cx="3922036" cy="523220"/>
          </a:xfrm>
          <a:prstGeom prst="rect">
            <a:avLst/>
          </a:prstGeom>
        </p:spPr>
        <p:txBody>
          <a:bodyPr wrap="none">
            <a:spAutoFit/>
          </a:bodyPr>
          <a:lstStyle/>
          <a:p>
            <a:r>
              <a:rPr lang="ru-RU" sz="2800" b="1" dirty="0" smtClean="0">
                <a:latin typeface="Times New Roman" panose="02020603050405020304" pitchFamily="18" charset="0"/>
                <a:ea typeface="Times New Roman" panose="02020603050405020304" pitchFamily="18" charset="0"/>
                <a:cs typeface="Times New Roman" panose="02020603050405020304" pitchFamily="18" charset="0"/>
              </a:rPr>
              <a:t>Игра «Один — Много»</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39913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ds04.infourok.ru/uploads/ex/0f83/000468ca-bb68d992/img23.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12875" y="0"/>
            <a:ext cx="914400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ds04.infourok.ru/uploads/ex/0f83/000468ca-bb68d992/img23.jpg"/>
          <p:cNvPicPr/>
          <p:nvPr/>
        </p:nvPicPr>
        <p:blipFill rotWithShape="1">
          <a:blip r:embed="rId3" cstate="email">
            <a:extLst>
              <a:ext uri="{28A0092B-C50C-407E-A947-70E740481C1C}">
                <a14:useLocalDpi xmlns:a14="http://schemas.microsoft.com/office/drawing/2010/main"/>
              </a:ext>
            </a:extLst>
          </a:blip>
          <a:srcRect/>
          <a:stretch/>
        </p:blipFill>
        <p:spPr bwMode="auto">
          <a:xfrm>
            <a:off x="828040" y="3623944"/>
            <a:ext cx="2753360" cy="2529205"/>
          </a:xfrm>
          <a:prstGeom prst="rect">
            <a:avLst/>
          </a:prstGeom>
          <a:noFill/>
          <a:ln>
            <a:noFill/>
          </a:ln>
          <a:extLst>
            <a:ext uri="{53640926-AAD7-44D8-BBD7-CCE9431645EC}">
              <a14:shadowObscured xmlns:a14="http://schemas.microsoft.com/office/drawing/2010/main"/>
            </a:ext>
          </a:extLst>
        </p:spPr>
      </p:pic>
      <p:pic>
        <p:nvPicPr>
          <p:cNvPr id="4" name="Picture 2" descr="https://ds04.infourok.ru/uploads/ex/0f83/000468ca-bb68d992/img23.jpg"/>
          <p:cNvPicPr/>
          <p:nvPr/>
        </p:nvPicPr>
        <p:blipFill rotWithShape="1">
          <a:blip r:embed="rId4" cstate="email">
            <a:extLst>
              <a:ext uri="{28A0092B-C50C-407E-A947-70E740481C1C}">
                <a14:useLocalDpi xmlns:a14="http://schemas.microsoft.com/office/drawing/2010/main"/>
              </a:ext>
            </a:extLst>
          </a:blip>
          <a:srcRect/>
          <a:stretch/>
        </p:blipFill>
        <p:spPr bwMode="auto">
          <a:xfrm>
            <a:off x="1971040" y="1432556"/>
            <a:ext cx="2810510" cy="2434593"/>
          </a:xfrm>
          <a:prstGeom prst="rect">
            <a:avLst/>
          </a:prstGeom>
          <a:noFill/>
          <a:ln>
            <a:noFill/>
          </a:ln>
          <a:extLst>
            <a:ext uri="{53640926-AAD7-44D8-BBD7-CCE9431645EC}">
              <a14:shadowObscured xmlns:a14="http://schemas.microsoft.com/office/drawing/2010/main"/>
            </a:ext>
          </a:extLst>
        </p:spPr>
      </p:pic>
      <p:pic>
        <p:nvPicPr>
          <p:cNvPr id="5" name="Picture 2" descr="https://ds04.infourok.ru/uploads/ex/0f83/000468ca-bb68d992/img23.jpg"/>
          <p:cNvPicPr/>
          <p:nvPr/>
        </p:nvPicPr>
        <p:blipFill rotWithShape="1">
          <a:blip r:embed="rId5" cstate="email">
            <a:extLst>
              <a:ext uri="{28A0092B-C50C-407E-A947-70E740481C1C}">
                <a14:useLocalDpi xmlns:a14="http://schemas.microsoft.com/office/drawing/2010/main"/>
              </a:ext>
            </a:extLst>
          </a:blip>
          <a:srcRect/>
          <a:stretch/>
        </p:blipFill>
        <p:spPr bwMode="auto">
          <a:xfrm>
            <a:off x="7971789" y="614044"/>
            <a:ext cx="2439035" cy="2186305"/>
          </a:xfrm>
          <a:prstGeom prst="rect">
            <a:avLst/>
          </a:prstGeom>
          <a:noFill/>
          <a:ln>
            <a:noFill/>
          </a:ln>
          <a:extLst>
            <a:ext uri="{53640926-AAD7-44D8-BBD7-CCE9431645EC}">
              <a14:shadowObscured xmlns:a14="http://schemas.microsoft.com/office/drawing/2010/main"/>
            </a:ext>
          </a:extLst>
        </p:spPr>
      </p:pic>
      <p:sp>
        <p:nvSpPr>
          <p:cNvPr id="6" name="Прямоугольник 5"/>
          <p:cNvSpPr/>
          <p:nvPr/>
        </p:nvSpPr>
        <p:spPr>
          <a:xfrm>
            <a:off x="1620382" y="732148"/>
            <a:ext cx="3922036" cy="523220"/>
          </a:xfrm>
          <a:prstGeom prst="rect">
            <a:avLst/>
          </a:prstGeom>
        </p:spPr>
        <p:txBody>
          <a:bodyPr wrap="none">
            <a:spAutoFit/>
          </a:bodyPr>
          <a:lstStyle/>
          <a:p>
            <a:r>
              <a:rPr lang="ru-RU" sz="2800" b="1" dirty="0" smtClean="0">
                <a:latin typeface="Times New Roman" panose="02020603050405020304" pitchFamily="18" charset="0"/>
                <a:ea typeface="Times New Roman" panose="02020603050405020304" pitchFamily="18" charset="0"/>
                <a:cs typeface="Times New Roman" panose="02020603050405020304" pitchFamily="18" charset="0"/>
              </a:rPr>
              <a:t>Игра «Один — Много»</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81740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s://www.starpng.com/public/uploads/preview/squirrel-png-hd-1158239872684hpsiw7vu.png"/>
          <p:cNvPicPr/>
          <p:nvPr/>
        </p:nvPicPr>
        <p:blipFill>
          <a:blip r:embed="rId2" cstate="email">
            <a:extLst>
              <a:ext uri="{28A0092B-C50C-407E-A947-70E740481C1C}">
                <a14:useLocalDpi xmlns:a14="http://schemas.microsoft.com/office/drawing/2010/main"/>
              </a:ext>
            </a:extLst>
          </a:blip>
          <a:srcRect/>
          <a:stretch>
            <a:fillRect/>
          </a:stretch>
        </p:blipFill>
        <p:spPr bwMode="auto">
          <a:xfrm>
            <a:off x="1114425" y="1155000"/>
            <a:ext cx="3284220" cy="2429192"/>
          </a:xfrm>
          <a:prstGeom prst="rect">
            <a:avLst/>
          </a:prstGeom>
          <a:noFill/>
          <a:ln>
            <a:noFill/>
          </a:ln>
        </p:spPr>
      </p:pic>
      <p:pic>
        <p:nvPicPr>
          <p:cNvPr id="3" name="Рисунок 2" descr="https://proprikol.ru/wp-content/uploads/2019/09/kartinki-los-dlya-detej-29.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2479358" y="3543513"/>
            <a:ext cx="3604260" cy="2402205"/>
          </a:xfrm>
          <a:prstGeom prst="rect">
            <a:avLst/>
          </a:prstGeom>
          <a:noFill/>
          <a:ln>
            <a:noFill/>
          </a:ln>
        </p:spPr>
      </p:pic>
      <p:pic>
        <p:nvPicPr>
          <p:cNvPr id="17410" name="Picture 2" descr="https://im0-tub-ru.yandex.net/i?id=50f6fd6f402c221e0dd99f8870bb0c64&amp;n=1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94471" y="963293"/>
            <a:ext cx="3354705" cy="2704045"/>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descr="https://clipart-best.com/img/horse/horse-clip-art-43.png"/>
          <p:cNvPicPr/>
          <p:nvPr/>
        </p:nvPicPr>
        <p:blipFill>
          <a:blip r:embed="rId5" cstate="email">
            <a:extLst>
              <a:ext uri="{28A0092B-C50C-407E-A947-70E740481C1C}">
                <a14:useLocalDpi xmlns:a14="http://schemas.microsoft.com/office/drawing/2010/main"/>
              </a:ext>
            </a:extLst>
          </a:blip>
          <a:srcRect/>
          <a:stretch>
            <a:fillRect/>
          </a:stretch>
        </p:blipFill>
        <p:spPr bwMode="auto">
          <a:xfrm>
            <a:off x="7734776" y="3066097"/>
            <a:ext cx="4009549" cy="3039428"/>
          </a:xfrm>
          <a:prstGeom prst="rect">
            <a:avLst/>
          </a:prstGeom>
          <a:noFill/>
          <a:ln>
            <a:noFill/>
          </a:ln>
        </p:spPr>
      </p:pic>
      <p:sp>
        <p:nvSpPr>
          <p:cNvPr id="6" name="Прямоугольник 5"/>
          <p:cNvSpPr/>
          <p:nvPr/>
        </p:nvSpPr>
        <p:spPr>
          <a:xfrm>
            <a:off x="4192132" y="370198"/>
            <a:ext cx="4897559" cy="523220"/>
          </a:xfrm>
          <a:prstGeom prst="rect">
            <a:avLst/>
          </a:prstGeom>
        </p:spPr>
        <p:txBody>
          <a:bodyPr wrap="none">
            <a:spAutoFit/>
          </a:bodyPr>
          <a:lstStyle/>
          <a:p>
            <a:r>
              <a:rPr lang="ru-RU" sz="2800" b="1" dirty="0" smtClean="0">
                <a:latin typeface="Times New Roman" panose="02020603050405020304" pitchFamily="18" charset="0"/>
                <a:ea typeface="Times New Roman" panose="02020603050405020304" pitchFamily="18" charset="0"/>
                <a:cs typeface="Times New Roman" panose="02020603050405020304" pitchFamily="18" charset="0"/>
              </a:rPr>
              <a:t>Игра «Четвертый - лишний»</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973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s://free-images.com/or/0c93/fox_mammal_wildlife_nature.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8794750" y="2273959"/>
            <a:ext cx="2546350" cy="2372995"/>
          </a:xfrm>
          <a:prstGeom prst="rect">
            <a:avLst/>
          </a:prstGeom>
          <a:noFill/>
          <a:ln>
            <a:noFill/>
          </a:ln>
        </p:spPr>
      </p:pic>
      <p:pic>
        <p:nvPicPr>
          <p:cNvPr id="21506" name="Picture 2" descr="https://i.pinimg.com/originals/b0/05/a8/b005a86ab7e6b450a9bda3c5f742646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97150" y="3387198"/>
            <a:ext cx="4994275" cy="2788760"/>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https://english-larsh.ru/images/wolf.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9599" y="532071"/>
            <a:ext cx="3819525" cy="2855127"/>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descr="https://i.pinimg.com/originals/d4/d6/59/d4d659d790808c66978c04d36f68aba1.jpg"/>
          <p:cNvPicPr/>
          <p:nvPr/>
        </p:nvPicPr>
        <p:blipFill>
          <a:blip r:embed="rId5" cstate="email">
            <a:extLst>
              <a:ext uri="{28A0092B-C50C-407E-A947-70E740481C1C}">
                <a14:useLocalDpi xmlns:a14="http://schemas.microsoft.com/office/drawing/2010/main"/>
              </a:ext>
            </a:extLst>
          </a:blip>
          <a:srcRect/>
          <a:stretch>
            <a:fillRect/>
          </a:stretch>
        </p:blipFill>
        <p:spPr bwMode="auto">
          <a:xfrm>
            <a:off x="4478972" y="1024303"/>
            <a:ext cx="3808730" cy="1914525"/>
          </a:xfrm>
          <a:prstGeom prst="rect">
            <a:avLst/>
          </a:prstGeom>
          <a:noFill/>
          <a:ln>
            <a:noFill/>
          </a:ln>
        </p:spPr>
      </p:pic>
      <p:sp>
        <p:nvSpPr>
          <p:cNvPr id="6" name="Прямоугольник 5"/>
          <p:cNvSpPr/>
          <p:nvPr/>
        </p:nvSpPr>
        <p:spPr>
          <a:xfrm>
            <a:off x="4192132" y="370198"/>
            <a:ext cx="4897559" cy="523220"/>
          </a:xfrm>
          <a:prstGeom prst="rect">
            <a:avLst/>
          </a:prstGeom>
        </p:spPr>
        <p:txBody>
          <a:bodyPr wrap="none">
            <a:spAutoFit/>
          </a:bodyPr>
          <a:lstStyle/>
          <a:p>
            <a:r>
              <a:rPr lang="ru-RU" sz="2800" b="1" dirty="0" smtClean="0">
                <a:latin typeface="Times New Roman" panose="02020603050405020304" pitchFamily="18" charset="0"/>
                <a:ea typeface="Times New Roman" panose="02020603050405020304" pitchFamily="18" charset="0"/>
                <a:cs typeface="Times New Roman" panose="02020603050405020304" pitchFamily="18" charset="0"/>
              </a:rPr>
              <a:t>Игра «Четвертый - лишний»</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395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150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s://www.nationalgeographic.com/content/dam/animals/pictures/mammals/b/beaver/beaver.ngsversion.1501171515640.adapt.1900.1.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2733675" y="1638934"/>
            <a:ext cx="6877050" cy="4055428"/>
          </a:xfrm>
          <a:prstGeom prst="rect">
            <a:avLst/>
          </a:prstGeom>
          <a:noFill/>
          <a:ln>
            <a:noFill/>
          </a:ln>
        </p:spPr>
      </p:pic>
      <p:pic>
        <p:nvPicPr>
          <p:cNvPr id="5" name="Picture 2" descr="https://im0-tub-ru.yandex.net/i?id=50f6fd6f402c221e0dd99f8870bb0c64&amp;n=1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84872" y="3585629"/>
            <a:ext cx="3354705" cy="27040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i.pinimg.com/originals/74/06/ce/7406ceb584111ca318c073cff1d8d463.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55026" y="2233613"/>
            <a:ext cx="3460749" cy="3460749"/>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descr="https://png.rinvik.ru/files/tarantul-pauk-mohnatyj-korichnevyj-dlinnye-lapy.png"/>
          <p:cNvPicPr/>
          <p:nvPr/>
        </p:nvPicPr>
        <p:blipFill>
          <a:blip r:embed="rId5" cstate="email">
            <a:extLst>
              <a:ext uri="{28A0092B-C50C-407E-A947-70E740481C1C}">
                <a14:useLocalDpi xmlns:a14="http://schemas.microsoft.com/office/drawing/2010/main"/>
              </a:ext>
            </a:extLst>
          </a:blip>
          <a:srcRect/>
          <a:stretch>
            <a:fillRect/>
          </a:stretch>
        </p:blipFill>
        <p:spPr bwMode="auto">
          <a:xfrm>
            <a:off x="606425" y="616267"/>
            <a:ext cx="4064000" cy="2844165"/>
          </a:xfrm>
          <a:prstGeom prst="rect">
            <a:avLst/>
          </a:prstGeom>
          <a:noFill/>
          <a:ln>
            <a:noFill/>
          </a:ln>
        </p:spPr>
      </p:pic>
      <p:sp>
        <p:nvSpPr>
          <p:cNvPr id="8" name="Прямоугольник 7"/>
          <p:cNvSpPr/>
          <p:nvPr/>
        </p:nvSpPr>
        <p:spPr>
          <a:xfrm>
            <a:off x="4554082" y="604381"/>
            <a:ext cx="4897559" cy="523220"/>
          </a:xfrm>
          <a:prstGeom prst="rect">
            <a:avLst/>
          </a:prstGeom>
        </p:spPr>
        <p:txBody>
          <a:bodyPr wrap="none">
            <a:spAutoFit/>
          </a:bodyPr>
          <a:lstStyle/>
          <a:p>
            <a:r>
              <a:rPr lang="ru-RU" sz="2800" b="1" dirty="0" smtClean="0">
                <a:latin typeface="Times New Roman" panose="02020603050405020304" pitchFamily="18" charset="0"/>
                <a:ea typeface="Times New Roman" panose="02020603050405020304" pitchFamily="18" charset="0"/>
                <a:cs typeface="Times New Roman" panose="02020603050405020304" pitchFamily="18" charset="0"/>
              </a:rPr>
              <a:t>Игра «Четвертый - лишний»</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327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7"/>
                                        </p:tgtEl>
                                      </p:cBhvr>
                                    </p:animEffect>
                                    <p:set>
                                      <p:cBhvr>
                                        <p:cTn id="7" dur="1" fill="hold">
                                          <p:stCondLst>
                                            <p:cond delay="1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https://clipart-best.com/img/whale/whale-clip-art-2.png"/>
          <p:cNvPicPr/>
          <p:nvPr/>
        </p:nvPicPr>
        <p:blipFill>
          <a:blip r:embed="rId2" cstate="email">
            <a:extLst>
              <a:ext uri="{28A0092B-C50C-407E-A947-70E740481C1C}">
                <a14:useLocalDpi xmlns:a14="http://schemas.microsoft.com/office/drawing/2010/main"/>
              </a:ext>
            </a:extLst>
          </a:blip>
          <a:srcRect/>
          <a:stretch>
            <a:fillRect/>
          </a:stretch>
        </p:blipFill>
        <p:spPr bwMode="auto">
          <a:xfrm>
            <a:off x="1749742" y="3238817"/>
            <a:ext cx="5073015" cy="2609215"/>
          </a:xfrm>
          <a:prstGeom prst="rect">
            <a:avLst/>
          </a:prstGeom>
          <a:noFill/>
          <a:ln>
            <a:noFill/>
          </a:ln>
        </p:spPr>
      </p:pic>
      <p:pic>
        <p:nvPicPr>
          <p:cNvPr id="4" name="Рисунок 3" descr="https://proprikol.ru/wp-content/uploads/2019/09/kartinki-los-dlya-detej-29.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681988" y="836612"/>
            <a:ext cx="4366261" cy="2840038"/>
          </a:xfrm>
          <a:prstGeom prst="rect">
            <a:avLst/>
          </a:prstGeom>
          <a:noFill/>
          <a:ln>
            <a:noFill/>
          </a:ln>
        </p:spPr>
      </p:pic>
      <p:pic>
        <p:nvPicPr>
          <p:cNvPr id="5" name="Picture 2" descr="https://i.pinimg.com/originals/74/06/ce/7406ceb584111ca318c073cff1d8d463.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26401" y="2595563"/>
            <a:ext cx="3460749" cy="3460749"/>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descr="https://i.pinimg.com/originals/d4/d6/59/d4d659d790808c66978c04d36f68aba1.jpg"/>
          <p:cNvPicPr/>
          <p:nvPr/>
        </p:nvPicPr>
        <p:blipFill>
          <a:blip r:embed="rId5" cstate="email">
            <a:extLst>
              <a:ext uri="{28A0092B-C50C-407E-A947-70E740481C1C}">
                <a14:useLocalDpi xmlns:a14="http://schemas.microsoft.com/office/drawing/2010/main"/>
              </a:ext>
            </a:extLst>
          </a:blip>
          <a:srcRect/>
          <a:stretch>
            <a:fillRect/>
          </a:stretch>
        </p:blipFill>
        <p:spPr bwMode="auto">
          <a:xfrm>
            <a:off x="5520214" y="1080452"/>
            <a:ext cx="3808730" cy="1914525"/>
          </a:xfrm>
          <a:prstGeom prst="rect">
            <a:avLst/>
          </a:prstGeom>
          <a:noFill/>
          <a:ln>
            <a:noFill/>
          </a:ln>
        </p:spPr>
      </p:pic>
      <p:sp>
        <p:nvSpPr>
          <p:cNvPr id="7" name="Прямоугольник 6"/>
          <p:cNvSpPr/>
          <p:nvPr/>
        </p:nvSpPr>
        <p:spPr>
          <a:xfrm>
            <a:off x="4192132" y="370198"/>
            <a:ext cx="4897559" cy="523220"/>
          </a:xfrm>
          <a:prstGeom prst="rect">
            <a:avLst/>
          </a:prstGeom>
        </p:spPr>
        <p:txBody>
          <a:bodyPr wrap="none">
            <a:spAutoFit/>
          </a:bodyPr>
          <a:lstStyle/>
          <a:p>
            <a:r>
              <a:rPr lang="ru-RU" sz="2800" b="1" dirty="0" smtClean="0">
                <a:latin typeface="Times New Roman" panose="02020603050405020304" pitchFamily="18" charset="0"/>
                <a:ea typeface="Times New Roman" panose="02020603050405020304" pitchFamily="18" charset="0"/>
                <a:cs typeface="Times New Roman" panose="02020603050405020304" pitchFamily="18" charset="0"/>
              </a:rPr>
              <a:t>Игра «Четвертый - лишний»</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6601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3"/>
                                        </p:tgtEl>
                                      </p:cBhvr>
                                    </p:animEffect>
                                    <p:set>
                                      <p:cBhvr>
                                        <p:cTn id="7"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s://1.bp.blogspot.com/-PFU9_B6QguE/W8cbpifLVWI/AAAAAAAAE1Y/1nCUZ_p9wHUpvg_KnVmHXKEu51GIv2CjgCEwYBhgL/s1600/img10.jpg"/>
          <p:cNvPicPr/>
          <p:nvPr/>
        </p:nvPicPr>
        <p:blipFill rotWithShape="1">
          <a:blip r:embed="rId2" cstate="email">
            <a:extLst>
              <a:ext uri="{28A0092B-C50C-407E-A947-70E740481C1C}">
                <a14:useLocalDpi xmlns:a14="http://schemas.microsoft.com/office/drawing/2010/main"/>
              </a:ext>
            </a:extLst>
          </a:blip>
          <a:srcRect/>
          <a:stretch/>
        </p:blipFill>
        <p:spPr bwMode="auto">
          <a:xfrm>
            <a:off x="8103233" y="3594735"/>
            <a:ext cx="1719580" cy="1859280"/>
          </a:xfrm>
          <a:prstGeom prst="rect">
            <a:avLst/>
          </a:prstGeom>
          <a:noFill/>
          <a:ln>
            <a:noFill/>
          </a:ln>
          <a:extLst>
            <a:ext uri="{53640926-AAD7-44D8-BBD7-CCE9431645EC}">
              <a14:shadowObscured xmlns:a14="http://schemas.microsoft.com/office/drawing/2010/main"/>
            </a:ext>
          </a:extLst>
        </p:spPr>
      </p:pic>
      <p:pic>
        <p:nvPicPr>
          <p:cNvPr id="3" name="Рисунок 2" descr="https://1.bp.blogspot.com/-PFU9_B6QguE/W8cbpifLVWI/AAAAAAAAE1Y/1nCUZ_p9wHUpvg_KnVmHXKEu51GIv2CjgCEwYBhgL/s1600/img10.jpg"/>
          <p:cNvPicPr/>
          <p:nvPr/>
        </p:nvPicPr>
        <p:blipFill rotWithShape="1">
          <a:blip r:embed="rId3" cstate="email">
            <a:extLst>
              <a:ext uri="{28A0092B-C50C-407E-A947-70E740481C1C}">
                <a14:useLocalDpi xmlns:a14="http://schemas.microsoft.com/office/drawing/2010/main"/>
              </a:ext>
            </a:extLst>
          </a:blip>
          <a:srcRect/>
          <a:stretch/>
        </p:blipFill>
        <p:spPr bwMode="auto">
          <a:xfrm>
            <a:off x="1592262" y="3594735"/>
            <a:ext cx="1913255" cy="2453640"/>
          </a:xfrm>
          <a:prstGeom prst="rect">
            <a:avLst/>
          </a:prstGeom>
          <a:noFill/>
          <a:ln>
            <a:noFill/>
          </a:ln>
          <a:extLst>
            <a:ext uri="{53640926-AAD7-44D8-BBD7-CCE9431645EC}">
              <a14:shadowObscured xmlns:a14="http://schemas.microsoft.com/office/drawing/2010/main"/>
            </a:ext>
          </a:extLst>
        </p:spPr>
      </p:pic>
      <p:pic>
        <p:nvPicPr>
          <p:cNvPr id="4" name="Рисунок 3" descr="https://1.bp.blogspot.com/-PFU9_B6QguE/W8cbpifLVWI/AAAAAAAAE1Y/1nCUZ_p9wHUpvg_KnVmHXKEu51GIv2CjgCEwYBhgL/s1600/img10.jpg"/>
          <p:cNvPicPr/>
          <p:nvPr/>
        </p:nvPicPr>
        <p:blipFill rotWithShape="1">
          <a:blip r:embed="rId4" cstate="email">
            <a:extLst>
              <a:ext uri="{28A0092B-C50C-407E-A947-70E740481C1C}">
                <a14:useLocalDpi xmlns:a14="http://schemas.microsoft.com/office/drawing/2010/main"/>
              </a:ext>
            </a:extLst>
          </a:blip>
          <a:srcRect/>
          <a:stretch/>
        </p:blipFill>
        <p:spPr bwMode="auto">
          <a:xfrm>
            <a:off x="8278812" y="379095"/>
            <a:ext cx="2130425" cy="2371090"/>
          </a:xfrm>
          <a:prstGeom prst="rect">
            <a:avLst/>
          </a:prstGeom>
          <a:noFill/>
          <a:ln>
            <a:noFill/>
          </a:ln>
          <a:extLst>
            <a:ext uri="{53640926-AAD7-44D8-BBD7-CCE9431645EC}">
              <a14:shadowObscured xmlns:a14="http://schemas.microsoft.com/office/drawing/2010/main"/>
            </a:ext>
          </a:extLst>
        </p:spPr>
      </p:pic>
      <p:pic>
        <p:nvPicPr>
          <p:cNvPr id="5" name="Рисунок 4" descr="https://1.bp.blogspot.com/-PFU9_B6QguE/W8cbpifLVWI/AAAAAAAAE1Y/1nCUZ_p9wHUpvg_KnVmHXKEu51GIv2CjgCEwYBhgL/s1600/img10.jpg"/>
          <p:cNvPicPr/>
          <p:nvPr/>
        </p:nvPicPr>
        <p:blipFill rotWithShape="1">
          <a:blip r:embed="rId5" cstate="email">
            <a:extLst>
              <a:ext uri="{28A0092B-C50C-407E-A947-70E740481C1C}">
                <a14:useLocalDpi xmlns:a14="http://schemas.microsoft.com/office/drawing/2010/main"/>
              </a:ext>
            </a:extLst>
          </a:blip>
          <a:srcRect/>
          <a:stretch/>
        </p:blipFill>
        <p:spPr bwMode="auto">
          <a:xfrm>
            <a:off x="1522154" y="461010"/>
            <a:ext cx="1138555" cy="2033270"/>
          </a:xfrm>
          <a:prstGeom prst="rect">
            <a:avLst/>
          </a:prstGeom>
          <a:noFill/>
          <a:ln>
            <a:noFill/>
          </a:ln>
          <a:extLst>
            <a:ext uri="{53640926-AAD7-44D8-BBD7-CCE9431645EC}">
              <a14:shadowObscured xmlns:a14="http://schemas.microsoft.com/office/drawing/2010/main"/>
            </a:ext>
          </a:extLst>
        </p:spPr>
      </p:pic>
      <p:pic>
        <p:nvPicPr>
          <p:cNvPr id="6" name="Рисунок 5" descr="https://1.bp.blogspot.com/-PFU9_B6QguE/W8cbpifLVWI/AAAAAAAAE1Y/1nCUZ_p9wHUpvg_KnVmHXKEu51GIv2CjgCEwYBhgL/s1600/img10.jpg"/>
          <p:cNvPicPr/>
          <p:nvPr/>
        </p:nvPicPr>
        <p:blipFill rotWithShape="1">
          <a:blip r:embed="rId6" cstate="email">
            <a:extLst>
              <a:ext uri="{28A0092B-C50C-407E-A947-70E740481C1C}">
                <a14:useLocalDpi xmlns:a14="http://schemas.microsoft.com/office/drawing/2010/main"/>
              </a:ext>
            </a:extLst>
          </a:blip>
          <a:srcRect/>
          <a:stretch/>
        </p:blipFill>
        <p:spPr bwMode="auto">
          <a:xfrm>
            <a:off x="4596604" y="3443287"/>
            <a:ext cx="1115695" cy="1836420"/>
          </a:xfrm>
          <a:prstGeom prst="rect">
            <a:avLst/>
          </a:prstGeom>
          <a:noFill/>
          <a:ln>
            <a:noFill/>
          </a:ln>
          <a:extLst>
            <a:ext uri="{53640926-AAD7-44D8-BBD7-CCE9431645EC}">
              <a14:shadowObscured xmlns:a14="http://schemas.microsoft.com/office/drawing/2010/main"/>
            </a:ext>
          </a:extLst>
        </p:spPr>
      </p:pic>
      <p:pic>
        <p:nvPicPr>
          <p:cNvPr id="7" name="Рисунок 6" descr="https://1.bp.blogspot.com/-PFU9_B6QguE/W8cbpifLVWI/AAAAAAAAE1Y/1nCUZ_p9wHUpvg_KnVmHXKEu51GIv2CjgCEwYBhgL/s1600/img10.jpg"/>
          <p:cNvPicPr/>
          <p:nvPr/>
        </p:nvPicPr>
        <p:blipFill rotWithShape="1">
          <a:blip r:embed="rId7" cstate="email">
            <a:extLst>
              <a:ext uri="{28A0092B-C50C-407E-A947-70E740481C1C}">
                <a14:useLocalDpi xmlns:a14="http://schemas.microsoft.com/office/drawing/2010/main"/>
              </a:ext>
            </a:extLst>
          </a:blip>
          <a:srcRect/>
          <a:stretch/>
        </p:blipFill>
        <p:spPr bwMode="auto">
          <a:xfrm>
            <a:off x="7002778" y="3765232"/>
            <a:ext cx="774065" cy="1611630"/>
          </a:xfrm>
          <a:prstGeom prst="rect">
            <a:avLst/>
          </a:prstGeom>
          <a:noFill/>
          <a:ln>
            <a:noFill/>
          </a:ln>
          <a:extLst>
            <a:ext uri="{53640926-AAD7-44D8-BBD7-CCE9431645EC}">
              <a14:shadowObscured xmlns:a14="http://schemas.microsoft.com/office/drawing/2010/main"/>
            </a:ext>
          </a:extLst>
        </p:spPr>
      </p:pic>
      <p:pic>
        <p:nvPicPr>
          <p:cNvPr id="8" name="Рисунок 7" descr="https://1.bp.blogspot.com/-PFU9_B6QguE/W8cbpifLVWI/AAAAAAAAE1Y/1nCUZ_p9wHUpvg_KnVmHXKEu51GIv2CjgCEwYBhgL/s1600/img10.jpg"/>
          <p:cNvPicPr/>
          <p:nvPr/>
        </p:nvPicPr>
        <p:blipFill rotWithShape="1">
          <a:blip r:embed="rId8" cstate="email">
            <a:extLst>
              <a:ext uri="{28A0092B-C50C-407E-A947-70E740481C1C}">
                <a14:useLocalDpi xmlns:a14="http://schemas.microsoft.com/office/drawing/2010/main"/>
              </a:ext>
            </a:extLst>
          </a:blip>
          <a:srcRect/>
          <a:stretch/>
        </p:blipFill>
        <p:spPr bwMode="auto">
          <a:xfrm>
            <a:off x="6194423" y="2494280"/>
            <a:ext cx="534670" cy="728345"/>
          </a:xfrm>
          <a:prstGeom prst="rect">
            <a:avLst/>
          </a:prstGeom>
          <a:noFill/>
          <a:ln>
            <a:noFill/>
          </a:ln>
          <a:extLst>
            <a:ext uri="{53640926-AAD7-44D8-BBD7-CCE9431645EC}">
              <a14:shadowObscured xmlns:a14="http://schemas.microsoft.com/office/drawing/2010/main"/>
            </a:ext>
          </a:extLst>
        </p:spPr>
      </p:pic>
      <p:pic>
        <p:nvPicPr>
          <p:cNvPr id="9" name="Рисунок 8" descr="https://1.bp.blogspot.com/-PFU9_B6QguE/W8cbpifLVWI/AAAAAAAAE1Y/1nCUZ_p9wHUpvg_KnVmHXKEu51GIv2CjgCEwYBhgL/s1600/img10.jpg"/>
          <p:cNvPicPr/>
          <p:nvPr/>
        </p:nvPicPr>
        <p:blipFill rotWithShape="1">
          <a:blip r:embed="rId9" cstate="email">
            <a:extLst>
              <a:ext uri="{28A0092B-C50C-407E-A947-70E740481C1C}">
                <a14:useLocalDpi xmlns:a14="http://schemas.microsoft.com/office/drawing/2010/main"/>
              </a:ext>
            </a:extLst>
          </a:blip>
          <a:srcRect/>
          <a:stretch/>
        </p:blipFill>
        <p:spPr bwMode="auto">
          <a:xfrm>
            <a:off x="4828991" y="1286718"/>
            <a:ext cx="944880" cy="1611630"/>
          </a:xfrm>
          <a:prstGeom prst="rect">
            <a:avLst/>
          </a:prstGeom>
          <a:noFill/>
          <a:ln>
            <a:noFill/>
          </a:ln>
          <a:extLst>
            <a:ext uri="{53640926-AAD7-44D8-BBD7-CCE9431645EC}">
              <a14:shadowObscured xmlns:a14="http://schemas.microsoft.com/office/drawing/2010/main"/>
            </a:ext>
          </a:extLst>
        </p:spPr>
      </p:pic>
      <p:sp>
        <p:nvSpPr>
          <p:cNvPr id="10" name="Прямоугольник 9"/>
          <p:cNvSpPr/>
          <p:nvPr/>
        </p:nvSpPr>
        <p:spPr>
          <a:xfrm>
            <a:off x="4557051" y="1676131"/>
            <a:ext cx="415498" cy="646331"/>
          </a:xfrm>
          <a:prstGeom prst="rect">
            <a:avLst/>
          </a:prstGeom>
        </p:spPr>
        <p:txBody>
          <a:bodyPr wrap="none">
            <a:spAutoFit/>
          </a:bodyPr>
          <a:lstStyle/>
          <a:p>
            <a:r>
              <a:rPr lang="ru-RU" sz="3600" dirty="0">
                <a:latin typeface="Times New Roman" panose="02020603050405020304" pitchFamily="18" charset="0"/>
                <a:ea typeface="Calibri" panose="020F0502020204030204" pitchFamily="34" charset="0"/>
                <a:cs typeface="Times New Roman" panose="02020603050405020304" pitchFamily="18" charset="0"/>
              </a:rPr>
              <a:t>1</a:t>
            </a:r>
            <a:endParaRPr lang="ru-RU" sz="3600"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5875446" y="2535286"/>
            <a:ext cx="415498" cy="646331"/>
          </a:xfrm>
          <a:prstGeom prst="rect">
            <a:avLst/>
          </a:prstGeom>
        </p:spPr>
        <p:txBody>
          <a:bodyPr wrap="none">
            <a:spAutoFit/>
          </a:bodyPr>
          <a:lstStyle/>
          <a:p>
            <a:r>
              <a:rPr lang="ru-RU" sz="3600" dirty="0" smtClean="0">
                <a:latin typeface="Times New Roman" panose="02020603050405020304" pitchFamily="18" charset="0"/>
                <a:cs typeface="Times New Roman" panose="02020603050405020304" pitchFamily="18" charset="0"/>
              </a:rPr>
              <a:t>2</a:t>
            </a:r>
            <a:endParaRPr lang="ru-RU" sz="3600" dirty="0">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4413493" y="3965039"/>
            <a:ext cx="415498" cy="646331"/>
          </a:xfrm>
          <a:prstGeom prst="rect">
            <a:avLst/>
          </a:prstGeom>
        </p:spPr>
        <p:txBody>
          <a:bodyPr wrap="none">
            <a:spAutoFit/>
          </a:bodyPr>
          <a:lstStyle/>
          <a:p>
            <a:r>
              <a:rPr lang="ru-RU" sz="3600" dirty="0" smtClean="0">
                <a:latin typeface="Times New Roman" panose="02020603050405020304" pitchFamily="18" charset="0"/>
                <a:cs typeface="Times New Roman" panose="02020603050405020304" pitchFamily="18" charset="0"/>
              </a:rPr>
              <a:t>3</a:t>
            </a:r>
            <a:endParaRPr lang="ru-RU" sz="3600" dirty="0">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6601755" y="4175224"/>
            <a:ext cx="415498" cy="646331"/>
          </a:xfrm>
          <a:prstGeom prst="rect">
            <a:avLst/>
          </a:prstGeom>
        </p:spPr>
        <p:txBody>
          <a:bodyPr wrap="none">
            <a:spAutoFit/>
          </a:bodyPr>
          <a:lstStyle/>
          <a:p>
            <a:r>
              <a:rPr lang="ru-RU" sz="3600" dirty="0" smtClean="0">
                <a:latin typeface="Times New Roman" panose="02020603050405020304" pitchFamily="18" charset="0"/>
                <a:cs typeface="Times New Roman" panose="02020603050405020304" pitchFamily="18" charset="0"/>
              </a:rPr>
              <a:t>4</a:t>
            </a:r>
            <a:endParaRPr lang="ru-RU" sz="3600" dirty="0">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4482457" y="352902"/>
            <a:ext cx="2327047" cy="523220"/>
          </a:xfrm>
          <a:prstGeom prst="rect">
            <a:avLst/>
          </a:prstGeom>
        </p:spPr>
        <p:txBody>
          <a:bodyPr wrap="none">
            <a:spAutoFit/>
          </a:bodyPr>
          <a:lstStyle/>
          <a:p>
            <a:r>
              <a:rPr lang="ru-RU" sz="2800" b="1" dirty="0" smtClean="0">
                <a:latin typeface="Times New Roman" panose="02020603050405020304" pitchFamily="18" charset="0"/>
                <a:ea typeface="Times New Roman" panose="02020603050405020304" pitchFamily="18" charset="0"/>
                <a:cs typeface="Times New Roman" panose="02020603050405020304" pitchFamily="18" charset="0"/>
              </a:rPr>
              <a:t>«Чей хвост?»</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5253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path" presetSubtype="0" accel="50000" decel="50000" fill="hold" nodeType="clickEffect">
                                  <p:stCondLst>
                                    <p:cond delay="0"/>
                                  </p:stCondLst>
                                  <p:childTnLst>
                                    <p:animMotion origin="layout" path="M 4.375E-6 -2.59259E-6 L -0.0737 -2.59259E-6 C -0.10664 -2.59259E-6 -0.14727 0.09051 -0.14727 0.16412 L -0.14727 0.32824 " pathEditMode="relative" rAng="0" ptsTypes="AAAA">
                                      <p:cBhvr>
                                        <p:cTn id="6" dur="2000" fill="hold"/>
                                        <p:tgtEl>
                                          <p:spTgt spid="9"/>
                                        </p:tgtEl>
                                        <p:attrNameLst>
                                          <p:attrName>ppt_x</p:attrName>
                                          <p:attrName>ppt_y</p:attrName>
                                        </p:attrNameLst>
                                      </p:cBhvr>
                                      <p:rCtr x="-7370" y="16412"/>
                                    </p:animMotion>
                                  </p:childTnLst>
                                </p:cTn>
                              </p:par>
                            </p:childTnLst>
                          </p:cTn>
                        </p:par>
                      </p:childTnLst>
                    </p:cTn>
                  </p:par>
                  <p:par>
                    <p:cTn id="7" fill="hold">
                      <p:stCondLst>
                        <p:cond delay="indefinite"/>
                      </p:stCondLst>
                      <p:childTnLst>
                        <p:par>
                          <p:cTn id="8" fill="hold">
                            <p:stCondLst>
                              <p:cond delay="0"/>
                            </p:stCondLst>
                            <p:childTnLst>
                              <p:par>
                                <p:cTn id="9" presetID="50" presetClass="path" presetSubtype="0" accel="50000" decel="50000" fill="hold" nodeType="clickEffect">
                                  <p:stCondLst>
                                    <p:cond delay="0"/>
                                  </p:stCondLst>
                                  <p:childTnLst>
                                    <p:animMotion origin="layout" path="M 0 0 L 0.125 0 C 0.181 0 0.25 0.069 0.25 0.125 L 0.25 0.25 E" pathEditMode="relative" ptsTypes="">
                                      <p:cBhvr>
                                        <p:cTn id="10" dur="2000" fill="hold"/>
                                        <p:tgtEl>
                                          <p:spTgt spid="8"/>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50" presetClass="path" presetSubtype="0" accel="50000" decel="50000" fill="hold" nodeType="clickEffect">
                                  <p:stCondLst>
                                    <p:cond delay="0"/>
                                  </p:stCondLst>
                                  <p:childTnLst>
                                    <p:animMotion origin="layout" path="M 0.25638 0.16667 L 0.1125 0.24977 C 0.04804 0.28704 -0.07123 0.11528 -0.10352 -0.06157 L -0.17565 -0.45625 " pathEditMode="relative" rAng="9720000" ptsTypes="AAAA">
                                      <p:cBhvr>
                                        <p:cTn id="14" dur="2000" fill="hold"/>
                                        <p:tgtEl>
                                          <p:spTgt spid="6"/>
                                        </p:tgtEl>
                                        <p:attrNameLst>
                                          <p:attrName>ppt_x</p:attrName>
                                          <p:attrName>ppt_y</p:attrName>
                                        </p:attrNameLst>
                                      </p:cBhvr>
                                      <p:rCtr x="-21602" y="-31134"/>
                                    </p:animMotion>
                                  </p:childTnLst>
                                </p:cTn>
                              </p:par>
                            </p:childTnLst>
                          </p:cTn>
                        </p:par>
                      </p:childTnLst>
                    </p:cTn>
                  </p:par>
                  <p:par>
                    <p:cTn id="15" fill="hold">
                      <p:stCondLst>
                        <p:cond delay="indefinite"/>
                      </p:stCondLst>
                      <p:childTnLst>
                        <p:par>
                          <p:cTn id="16" fill="hold">
                            <p:stCondLst>
                              <p:cond delay="0"/>
                            </p:stCondLst>
                            <p:childTnLst>
                              <p:par>
                                <p:cTn id="17" presetID="50" presetClass="path" presetSubtype="0" accel="50000" decel="50000" fill="hold" nodeType="clickEffect">
                                  <p:stCondLst>
                                    <p:cond delay="0"/>
                                  </p:stCondLst>
                                  <p:childTnLst>
                                    <p:animMotion origin="layout" path="M 2.08333E-7 4.81481E-6 L 0.12812 4.81481E-6 C 0.18542 4.81481E-6 0.25625 -0.13612 0.25625 -0.24653 L 0.25625 -0.49283 " pathEditMode="relative" rAng="0" ptsTypes="AAAA">
                                      <p:cBhvr>
                                        <p:cTn id="18" dur="2000" fill="hold"/>
                                        <p:tgtEl>
                                          <p:spTgt spid="7"/>
                                        </p:tgtEl>
                                        <p:attrNameLst>
                                          <p:attrName>ppt_x</p:attrName>
                                          <p:attrName>ppt_y</p:attrName>
                                        </p:attrNameLst>
                                      </p:cBhvr>
                                      <p:rCtr x="12812" y="-246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s://english-larsh.ru/images/wolf.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232727" y="694690"/>
            <a:ext cx="3058795" cy="2287270"/>
          </a:xfrm>
          <a:prstGeom prst="rect">
            <a:avLst/>
          </a:prstGeom>
          <a:noFill/>
          <a:ln>
            <a:noFill/>
          </a:ln>
        </p:spPr>
      </p:pic>
      <p:pic>
        <p:nvPicPr>
          <p:cNvPr id="3" name="Рисунок 2" descr="https://im0-tub-ru.yandex.net/i?id=0ffe760711261e10fd833c64fa8b4567&amp;n=13"/>
          <p:cNvPicPr/>
          <p:nvPr/>
        </p:nvPicPr>
        <p:blipFill>
          <a:blip r:embed="rId3" cstate="email">
            <a:extLst>
              <a:ext uri="{28A0092B-C50C-407E-A947-70E740481C1C}">
                <a14:useLocalDpi xmlns:a14="http://schemas.microsoft.com/office/drawing/2010/main"/>
              </a:ext>
            </a:extLst>
          </a:blip>
          <a:srcRect/>
          <a:stretch>
            <a:fillRect/>
          </a:stretch>
        </p:blipFill>
        <p:spPr bwMode="auto">
          <a:xfrm>
            <a:off x="4764800" y="1101724"/>
            <a:ext cx="2761933" cy="1848168"/>
          </a:xfrm>
          <a:prstGeom prst="rect">
            <a:avLst/>
          </a:prstGeom>
          <a:noFill/>
          <a:ln>
            <a:noFill/>
          </a:ln>
        </p:spPr>
      </p:pic>
      <p:pic>
        <p:nvPicPr>
          <p:cNvPr id="4" name="Рисунок 3" descr="https://i.pinimg.com/originals/12/6f/ed/126fedc12a3573909534a377a53afdc8.png"/>
          <p:cNvPicPr/>
          <p:nvPr/>
        </p:nvPicPr>
        <p:blipFill>
          <a:blip r:embed="rId4" cstate="email">
            <a:extLst>
              <a:ext uri="{28A0092B-C50C-407E-A947-70E740481C1C}">
                <a14:useLocalDpi xmlns:a14="http://schemas.microsoft.com/office/drawing/2010/main"/>
              </a:ext>
            </a:extLst>
          </a:blip>
          <a:srcRect/>
          <a:stretch>
            <a:fillRect/>
          </a:stretch>
        </p:blipFill>
        <p:spPr bwMode="auto">
          <a:xfrm>
            <a:off x="8551773" y="823119"/>
            <a:ext cx="2553335" cy="2405380"/>
          </a:xfrm>
          <a:prstGeom prst="rect">
            <a:avLst/>
          </a:prstGeom>
          <a:noFill/>
          <a:ln>
            <a:noFill/>
          </a:ln>
        </p:spPr>
      </p:pic>
      <p:pic>
        <p:nvPicPr>
          <p:cNvPr id="5" name="Рисунок 4" descr="https://proprikol.ru/wp-content/uploads/2019/09/kartinki-los-dlya-detej-29.jpg"/>
          <p:cNvPicPr/>
          <p:nvPr/>
        </p:nvPicPr>
        <p:blipFill>
          <a:blip r:embed="rId5" cstate="email">
            <a:extLst>
              <a:ext uri="{28A0092B-C50C-407E-A947-70E740481C1C}">
                <a14:useLocalDpi xmlns:a14="http://schemas.microsoft.com/office/drawing/2010/main"/>
              </a:ext>
            </a:extLst>
          </a:blip>
          <a:srcRect/>
          <a:stretch>
            <a:fillRect/>
          </a:stretch>
        </p:blipFill>
        <p:spPr bwMode="auto">
          <a:xfrm>
            <a:off x="769937" y="3344862"/>
            <a:ext cx="3604260" cy="2402205"/>
          </a:xfrm>
          <a:prstGeom prst="rect">
            <a:avLst/>
          </a:prstGeom>
          <a:noFill/>
          <a:ln>
            <a:noFill/>
          </a:ln>
        </p:spPr>
      </p:pic>
      <p:pic>
        <p:nvPicPr>
          <p:cNvPr id="6" name="Рисунок 5" descr="https://free-images.com/or/0c93/fox_mammal_wildlife_nature.jpg"/>
          <p:cNvPicPr/>
          <p:nvPr/>
        </p:nvPicPr>
        <p:blipFill>
          <a:blip r:embed="rId6" cstate="email">
            <a:extLst>
              <a:ext uri="{28A0092B-C50C-407E-A947-70E740481C1C}">
                <a14:useLocalDpi xmlns:a14="http://schemas.microsoft.com/office/drawing/2010/main"/>
              </a:ext>
            </a:extLst>
          </a:blip>
          <a:srcRect/>
          <a:stretch>
            <a:fillRect/>
          </a:stretch>
        </p:blipFill>
        <p:spPr bwMode="auto">
          <a:xfrm>
            <a:off x="4936171" y="3359466"/>
            <a:ext cx="2546350" cy="2372995"/>
          </a:xfrm>
          <a:prstGeom prst="rect">
            <a:avLst/>
          </a:prstGeom>
          <a:noFill/>
          <a:ln>
            <a:noFill/>
          </a:ln>
        </p:spPr>
      </p:pic>
      <p:pic>
        <p:nvPicPr>
          <p:cNvPr id="7" name="Рисунок 6" descr="https://www.starpng.com/public/uploads/preview/squirrel-png-hd-1158239872684hpsiw7vu.png"/>
          <p:cNvPicPr/>
          <p:nvPr/>
        </p:nvPicPr>
        <p:blipFill>
          <a:blip r:embed="rId7" cstate="email">
            <a:extLst>
              <a:ext uri="{28A0092B-C50C-407E-A947-70E740481C1C}">
                <a14:useLocalDpi xmlns:a14="http://schemas.microsoft.com/office/drawing/2010/main"/>
              </a:ext>
            </a:extLst>
          </a:blip>
          <a:srcRect/>
          <a:stretch>
            <a:fillRect/>
          </a:stretch>
        </p:blipFill>
        <p:spPr bwMode="auto">
          <a:xfrm>
            <a:off x="8267831" y="3092449"/>
            <a:ext cx="3353435" cy="2877820"/>
          </a:xfrm>
          <a:prstGeom prst="rect">
            <a:avLst/>
          </a:prstGeom>
          <a:noFill/>
          <a:ln>
            <a:noFill/>
          </a:ln>
        </p:spPr>
      </p:pic>
      <p:sp>
        <p:nvSpPr>
          <p:cNvPr id="8" name="Прямоугольник 7"/>
          <p:cNvSpPr/>
          <p:nvPr/>
        </p:nvSpPr>
        <p:spPr>
          <a:xfrm>
            <a:off x="3794145" y="299899"/>
            <a:ext cx="4545668" cy="523220"/>
          </a:xfrm>
          <a:prstGeom prst="rect">
            <a:avLst/>
          </a:prstGeom>
        </p:spPr>
        <p:txBody>
          <a:bodyPr wrap="none">
            <a:spAutoFit/>
          </a:bodyPr>
          <a:lstStyle/>
          <a:p>
            <a:r>
              <a:rPr lang="ru-RU" sz="2800" b="1" dirty="0" smtClean="0">
                <a:latin typeface="Times New Roman" panose="02020603050405020304" pitchFamily="18" charset="0"/>
                <a:ea typeface="Times New Roman" panose="02020603050405020304" pitchFamily="18" charset="0"/>
                <a:cs typeface="Times New Roman" panose="02020603050405020304" pitchFamily="18" charset="0"/>
              </a:rPr>
              <a:t>Игра «Назови по порядку»</a:t>
            </a:r>
            <a:endParaRPr lang="ru-RU" sz="2800"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562188" y="1760825"/>
            <a:ext cx="415498" cy="646331"/>
          </a:xfrm>
          <a:prstGeom prst="rect">
            <a:avLst/>
          </a:prstGeom>
        </p:spPr>
        <p:txBody>
          <a:bodyPr wrap="none">
            <a:spAutoFit/>
          </a:bodyPr>
          <a:lstStyle/>
          <a:p>
            <a:r>
              <a:rPr lang="ru-RU" sz="3600" dirty="0">
                <a:latin typeface="Times New Roman" panose="02020603050405020304" pitchFamily="18" charset="0"/>
                <a:ea typeface="Calibri" panose="020F0502020204030204" pitchFamily="34" charset="0"/>
                <a:cs typeface="Times New Roman" panose="02020603050405020304" pitchFamily="18" charset="0"/>
              </a:rPr>
              <a:t>1</a:t>
            </a:r>
            <a:endParaRPr lang="ru-RU" sz="3600" dirty="0">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4764800" y="4770584"/>
            <a:ext cx="415498" cy="646331"/>
          </a:xfrm>
          <a:prstGeom prst="rect">
            <a:avLst/>
          </a:prstGeom>
        </p:spPr>
        <p:txBody>
          <a:bodyPr wrap="none">
            <a:spAutoFit/>
          </a:bodyPr>
          <a:lstStyle/>
          <a:p>
            <a:r>
              <a:rPr lang="ru-RU" sz="3600" dirty="0">
                <a:latin typeface="Times New Roman" panose="02020603050405020304" pitchFamily="18" charset="0"/>
                <a:cs typeface="Times New Roman" panose="02020603050405020304" pitchFamily="18" charset="0"/>
              </a:rPr>
              <a:t>5</a:t>
            </a:r>
          </a:p>
        </p:txBody>
      </p:sp>
      <p:sp>
        <p:nvSpPr>
          <p:cNvPr id="11" name="Прямоугольник 10"/>
          <p:cNvSpPr/>
          <p:nvPr/>
        </p:nvSpPr>
        <p:spPr>
          <a:xfrm>
            <a:off x="8279033" y="1702643"/>
            <a:ext cx="415498" cy="646331"/>
          </a:xfrm>
          <a:prstGeom prst="rect">
            <a:avLst/>
          </a:prstGeom>
        </p:spPr>
        <p:txBody>
          <a:bodyPr wrap="none">
            <a:spAutoFit/>
          </a:bodyPr>
          <a:lstStyle/>
          <a:p>
            <a:r>
              <a:rPr lang="ru-RU" sz="3600" dirty="0" smtClean="0">
                <a:latin typeface="Times New Roman" panose="02020603050405020304" pitchFamily="18" charset="0"/>
                <a:cs typeface="Times New Roman" panose="02020603050405020304" pitchFamily="18" charset="0"/>
              </a:rPr>
              <a:t>3</a:t>
            </a:r>
            <a:endParaRPr lang="ru-RU" sz="3600" dirty="0">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808856" y="4497733"/>
            <a:ext cx="415498" cy="646331"/>
          </a:xfrm>
          <a:prstGeom prst="rect">
            <a:avLst/>
          </a:prstGeom>
        </p:spPr>
        <p:txBody>
          <a:bodyPr wrap="none">
            <a:spAutoFit/>
          </a:bodyPr>
          <a:lstStyle/>
          <a:p>
            <a:r>
              <a:rPr lang="ru-RU" sz="3600" dirty="0" smtClean="0">
                <a:latin typeface="Times New Roman" panose="02020603050405020304" pitchFamily="18" charset="0"/>
                <a:cs typeface="Times New Roman" panose="02020603050405020304" pitchFamily="18" charset="0"/>
              </a:rPr>
              <a:t>4</a:t>
            </a:r>
            <a:endParaRPr lang="ru-RU" sz="3600" dirty="0">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4220249" y="1632286"/>
            <a:ext cx="415498" cy="646331"/>
          </a:xfrm>
          <a:prstGeom prst="rect">
            <a:avLst/>
          </a:prstGeom>
        </p:spPr>
        <p:txBody>
          <a:bodyPr wrap="none">
            <a:spAutoFit/>
          </a:bodyPr>
          <a:lstStyle/>
          <a:p>
            <a:r>
              <a:rPr lang="ru-RU" sz="3600" dirty="0" smtClean="0">
                <a:latin typeface="Times New Roman" panose="02020603050405020304" pitchFamily="18" charset="0"/>
                <a:cs typeface="Times New Roman" panose="02020603050405020304" pitchFamily="18" charset="0"/>
              </a:rPr>
              <a:t>2</a:t>
            </a:r>
            <a:endParaRPr lang="ru-RU" sz="3600" dirty="0">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8486782" y="5086130"/>
            <a:ext cx="415498" cy="646331"/>
          </a:xfrm>
          <a:prstGeom prst="rect">
            <a:avLst/>
          </a:prstGeom>
        </p:spPr>
        <p:txBody>
          <a:bodyPr wrap="none">
            <a:spAutoFit/>
          </a:bodyPr>
          <a:lstStyle/>
          <a:p>
            <a:r>
              <a:rPr lang="ru-RU" sz="3600" dirty="0" smtClean="0">
                <a:latin typeface="Times New Roman" panose="02020603050405020304" pitchFamily="18" charset="0"/>
                <a:cs typeface="Times New Roman" panose="02020603050405020304" pitchFamily="18" charset="0"/>
              </a:rPr>
              <a:t>6</a:t>
            </a: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22907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s://english-larsh.ru/images/wolf.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232727" y="694690"/>
            <a:ext cx="3058795" cy="2287270"/>
          </a:xfrm>
          <a:prstGeom prst="rect">
            <a:avLst/>
          </a:prstGeom>
          <a:noFill/>
          <a:ln>
            <a:noFill/>
          </a:ln>
        </p:spPr>
      </p:pic>
      <p:pic>
        <p:nvPicPr>
          <p:cNvPr id="3" name="Рисунок 2" descr="https://im0-tub-ru.yandex.net/i?id=0ffe760711261e10fd833c64fa8b4567&amp;n=13"/>
          <p:cNvPicPr/>
          <p:nvPr/>
        </p:nvPicPr>
        <p:blipFill>
          <a:blip r:embed="rId3" cstate="email">
            <a:extLst>
              <a:ext uri="{28A0092B-C50C-407E-A947-70E740481C1C}">
                <a14:useLocalDpi xmlns:a14="http://schemas.microsoft.com/office/drawing/2010/main"/>
              </a:ext>
            </a:extLst>
          </a:blip>
          <a:srcRect/>
          <a:stretch>
            <a:fillRect/>
          </a:stretch>
        </p:blipFill>
        <p:spPr bwMode="auto">
          <a:xfrm>
            <a:off x="4374197" y="1004570"/>
            <a:ext cx="2761933" cy="1848168"/>
          </a:xfrm>
          <a:prstGeom prst="rect">
            <a:avLst/>
          </a:prstGeom>
          <a:noFill/>
          <a:ln>
            <a:noFill/>
          </a:ln>
        </p:spPr>
      </p:pic>
      <p:pic>
        <p:nvPicPr>
          <p:cNvPr id="4" name="Рисунок 3" descr="https://i.pinimg.com/originals/12/6f/ed/126fedc12a3573909534a377a53afdc8.png"/>
          <p:cNvPicPr/>
          <p:nvPr/>
        </p:nvPicPr>
        <p:blipFill>
          <a:blip r:embed="rId4" cstate="email">
            <a:extLst>
              <a:ext uri="{28A0092B-C50C-407E-A947-70E740481C1C}">
                <a14:useLocalDpi xmlns:a14="http://schemas.microsoft.com/office/drawing/2010/main"/>
              </a:ext>
            </a:extLst>
          </a:blip>
          <a:srcRect/>
          <a:stretch>
            <a:fillRect/>
          </a:stretch>
        </p:blipFill>
        <p:spPr bwMode="auto">
          <a:xfrm>
            <a:off x="8465931" y="558135"/>
            <a:ext cx="2553335" cy="2405380"/>
          </a:xfrm>
          <a:prstGeom prst="rect">
            <a:avLst/>
          </a:prstGeom>
          <a:noFill/>
          <a:ln>
            <a:noFill/>
          </a:ln>
        </p:spPr>
      </p:pic>
      <p:pic>
        <p:nvPicPr>
          <p:cNvPr id="5" name="Рисунок 4" descr="https://proprikol.ru/wp-content/uploads/2019/09/kartinki-los-dlya-detej-29.jpg"/>
          <p:cNvPicPr/>
          <p:nvPr/>
        </p:nvPicPr>
        <p:blipFill>
          <a:blip r:embed="rId5" cstate="email">
            <a:extLst>
              <a:ext uri="{28A0092B-C50C-407E-A947-70E740481C1C}">
                <a14:useLocalDpi xmlns:a14="http://schemas.microsoft.com/office/drawing/2010/main"/>
              </a:ext>
            </a:extLst>
          </a:blip>
          <a:srcRect/>
          <a:stretch>
            <a:fillRect/>
          </a:stretch>
        </p:blipFill>
        <p:spPr bwMode="auto">
          <a:xfrm>
            <a:off x="769937" y="3344862"/>
            <a:ext cx="3604260" cy="2402205"/>
          </a:xfrm>
          <a:prstGeom prst="rect">
            <a:avLst/>
          </a:prstGeom>
          <a:noFill/>
          <a:ln>
            <a:noFill/>
          </a:ln>
        </p:spPr>
      </p:pic>
      <p:pic>
        <p:nvPicPr>
          <p:cNvPr id="6" name="Рисунок 5" descr="https://free-images.com/or/0c93/fox_mammal_wildlife_nature.jpg"/>
          <p:cNvPicPr/>
          <p:nvPr/>
        </p:nvPicPr>
        <p:blipFill>
          <a:blip r:embed="rId6" cstate="email">
            <a:extLst>
              <a:ext uri="{28A0092B-C50C-407E-A947-70E740481C1C}">
                <a14:useLocalDpi xmlns:a14="http://schemas.microsoft.com/office/drawing/2010/main"/>
              </a:ext>
            </a:extLst>
          </a:blip>
          <a:srcRect/>
          <a:stretch>
            <a:fillRect/>
          </a:stretch>
        </p:blipFill>
        <p:spPr bwMode="auto">
          <a:xfrm>
            <a:off x="4774246" y="3344862"/>
            <a:ext cx="2546350" cy="2372995"/>
          </a:xfrm>
          <a:prstGeom prst="rect">
            <a:avLst/>
          </a:prstGeom>
          <a:noFill/>
          <a:ln>
            <a:noFill/>
          </a:ln>
        </p:spPr>
      </p:pic>
      <p:pic>
        <p:nvPicPr>
          <p:cNvPr id="7" name="Рисунок 6" descr="https://www.starpng.com/public/uploads/preview/squirrel-png-hd-1158239872684hpsiw7vu.png"/>
          <p:cNvPicPr/>
          <p:nvPr/>
        </p:nvPicPr>
        <p:blipFill>
          <a:blip r:embed="rId7" cstate="email">
            <a:extLst>
              <a:ext uri="{28A0092B-C50C-407E-A947-70E740481C1C}">
                <a14:useLocalDpi xmlns:a14="http://schemas.microsoft.com/office/drawing/2010/main"/>
              </a:ext>
            </a:extLst>
          </a:blip>
          <a:srcRect/>
          <a:stretch>
            <a:fillRect/>
          </a:stretch>
        </p:blipFill>
        <p:spPr bwMode="auto">
          <a:xfrm>
            <a:off x="8175623" y="3092449"/>
            <a:ext cx="3353435" cy="2877820"/>
          </a:xfrm>
          <a:prstGeom prst="rect">
            <a:avLst/>
          </a:prstGeom>
          <a:noFill/>
          <a:ln>
            <a:noFill/>
          </a:ln>
        </p:spPr>
      </p:pic>
      <p:sp>
        <p:nvSpPr>
          <p:cNvPr id="11" name="Прямоугольник 10"/>
          <p:cNvSpPr/>
          <p:nvPr/>
        </p:nvSpPr>
        <p:spPr>
          <a:xfrm>
            <a:off x="562188" y="1760825"/>
            <a:ext cx="415498" cy="646331"/>
          </a:xfrm>
          <a:prstGeom prst="rect">
            <a:avLst/>
          </a:prstGeom>
        </p:spPr>
        <p:txBody>
          <a:bodyPr wrap="none">
            <a:spAutoFit/>
          </a:bodyPr>
          <a:lstStyle/>
          <a:p>
            <a:r>
              <a:rPr lang="ru-RU" sz="3600" dirty="0">
                <a:latin typeface="Times New Roman" panose="02020603050405020304" pitchFamily="18" charset="0"/>
                <a:ea typeface="Calibri" panose="020F0502020204030204" pitchFamily="34" charset="0"/>
                <a:cs typeface="Times New Roman" panose="02020603050405020304" pitchFamily="18" charset="0"/>
              </a:rPr>
              <a:t>1</a:t>
            </a:r>
            <a:endParaRPr lang="ru-RU" sz="3600" dirty="0">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3883451" y="1838325"/>
            <a:ext cx="415498" cy="646331"/>
          </a:xfrm>
          <a:prstGeom prst="rect">
            <a:avLst/>
          </a:prstGeom>
        </p:spPr>
        <p:txBody>
          <a:bodyPr wrap="none">
            <a:spAutoFit/>
          </a:bodyPr>
          <a:lstStyle/>
          <a:p>
            <a:r>
              <a:rPr lang="ru-RU" sz="3600" dirty="0" smtClean="0">
                <a:latin typeface="Times New Roman" panose="02020603050405020304" pitchFamily="18" charset="0"/>
                <a:cs typeface="Times New Roman" panose="02020603050405020304" pitchFamily="18" charset="0"/>
              </a:rPr>
              <a:t>2</a:t>
            </a:r>
            <a:endParaRPr lang="ru-RU" sz="3600" dirty="0">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8175623" y="1605488"/>
            <a:ext cx="415498" cy="646331"/>
          </a:xfrm>
          <a:prstGeom prst="rect">
            <a:avLst/>
          </a:prstGeom>
        </p:spPr>
        <p:txBody>
          <a:bodyPr wrap="none">
            <a:spAutoFit/>
          </a:bodyPr>
          <a:lstStyle/>
          <a:p>
            <a:r>
              <a:rPr lang="ru-RU" sz="3600" dirty="0" smtClean="0">
                <a:latin typeface="Times New Roman" panose="02020603050405020304" pitchFamily="18" charset="0"/>
                <a:cs typeface="Times New Roman" panose="02020603050405020304" pitchFamily="18" charset="0"/>
              </a:rPr>
              <a:t>3</a:t>
            </a:r>
            <a:endParaRPr lang="ru-RU" sz="3600" dirty="0">
              <a:latin typeface="Times New Roman" panose="02020603050405020304" pitchFamily="18" charset="0"/>
              <a:cs typeface="Times New Roman" panose="02020603050405020304" pitchFamily="18" charset="0"/>
            </a:endParaRPr>
          </a:p>
        </p:txBody>
      </p:sp>
      <p:pic>
        <p:nvPicPr>
          <p:cNvPr id="14" name="Рисунок 13"/>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2188" y="4531359"/>
            <a:ext cx="786452" cy="969348"/>
          </a:xfrm>
          <a:prstGeom prst="rect">
            <a:avLst/>
          </a:prstGeom>
        </p:spPr>
      </p:pic>
      <p:sp>
        <p:nvSpPr>
          <p:cNvPr id="15" name="Прямоугольник 14"/>
          <p:cNvSpPr/>
          <p:nvPr/>
        </p:nvSpPr>
        <p:spPr>
          <a:xfrm>
            <a:off x="4593961" y="4692867"/>
            <a:ext cx="415498" cy="646331"/>
          </a:xfrm>
          <a:prstGeom prst="rect">
            <a:avLst/>
          </a:prstGeom>
        </p:spPr>
        <p:txBody>
          <a:bodyPr wrap="none">
            <a:spAutoFit/>
          </a:bodyPr>
          <a:lstStyle/>
          <a:p>
            <a:r>
              <a:rPr lang="ru-RU" sz="3600" dirty="0">
                <a:latin typeface="Times New Roman" panose="02020603050405020304" pitchFamily="18" charset="0"/>
                <a:cs typeface="Times New Roman" panose="02020603050405020304" pitchFamily="18" charset="0"/>
              </a:rPr>
              <a:t>5</a:t>
            </a:r>
          </a:p>
        </p:txBody>
      </p:sp>
      <p:sp>
        <p:nvSpPr>
          <p:cNvPr id="16" name="Прямоугольник 15"/>
          <p:cNvSpPr/>
          <p:nvPr/>
        </p:nvSpPr>
        <p:spPr>
          <a:xfrm>
            <a:off x="8175194" y="5016032"/>
            <a:ext cx="415498" cy="646331"/>
          </a:xfrm>
          <a:prstGeom prst="rect">
            <a:avLst/>
          </a:prstGeom>
        </p:spPr>
        <p:txBody>
          <a:bodyPr wrap="none">
            <a:spAutoFit/>
          </a:bodyPr>
          <a:lstStyle/>
          <a:p>
            <a:r>
              <a:rPr lang="ru-RU" sz="3600" dirty="0" smtClean="0">
                <a:latin typeface="Times New Roman" panose="02020603050405020304" pitchFamily="18" charset="0"/>
                <a:cs typeface="Times New Roman" panose="02020603050405020304" pitchFamily="18" charset="0"/>
              </a:rPr>
              <a:t>6</a:t>
            </a: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720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funforkids.ru/pictures/bg/bg02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77192"/>
            <a:ext cx="12191999" cy="678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s://img-fotki.yandex.ru/get/195694/200418627.18e/0_183d81_cb10e07c_orig.png"/>
          <p:cNvPicPr/>
          <p:nvPr/>
        </p:nvPicPr>
        <p:blipFill>
          <a:blip r:embed="rId4" cstate="email">
            <a:extLst>
              <a:ext uri="{28A0092B-C50C-407E-A947-70E740481C1C}">
                <a14:useLocalDpi xmlns:a14="http://schemas.microsoft.com/office/drawing/2010/main"/>
              </a:ext>
            </a:extLst>
          </a:blip>
          <a:srcRect/>
          <a:stretch>
            <a:fillRect/>
          </a:stretch>
        </p:blipFill>
        <p:spPr bwMode="auto">
          <a:xfrm>
            <a:off x="10266025" y="3925897"/>
            <a:ext cx="1492885" cy="2030095"/>
          </a:xfrm>
          <a:prstGeom prst="rect">
            <a:avLst/>
          </a:prstGeom>
          <a:noFill/>
          <a:extLst/>
        </p:spPr>
      </p:pic>
      <p:pic>
        <p:nvPicPr>
          <p:cNvPr id="1030" name="Picture 6" descr="https://clipart-best.com/img/fox/fox-clip-art-34.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053863" y="4113674"/>
            <a:ext cx="3692490" cy="228468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png.rinvik.ru/files/Buryj-medved-sidit-otdyhaet.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984739" y="703833"/>
            <a:ext cx="2731223" cy="256340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clipart-best.com/img/squirrel/squirrel-clip-art-13.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419297" y="1228566"/>
            <a:ext cx="2116996" cy="2038668"/>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s://img-fotki.yandex.ru/get/65759/252672065.17c/0_146f02_53771f42_ori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796833" y="757168"/>
            <a:ext cx="1962077" cy="3168729"/>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lipart-best.com/img/hedgehog/hedgehog-clip-art-19.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83320" y="2825067"/>
            <a:ext cx="2118947" cy="1288607"/>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https://i.pinimg.com/originals/d6/06/59/d606593f79108997e38fb953163543e8.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320979" y="2341532"/>
            <a:ext cx="2958473" cy="393234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419297" y="2825067"/>
            <a:ext cx="6232796" cy="1222707"/>
          </a:xfrm>
          <a:prstGeom prst="rect">
            <a:avLst/>
          </a:prstGeom>
        </p:spPr>
        <p:txBody>
          <a:bodyPr wrap="none">
            <a:spAutoFit/>
          </a:bodyPr>
          <a:lstStyle/>
          <a:p>
            <a:pPr>
              <a:lnSpc>
                <a:spcPct val="107000"/>
              </a:lnSpc>
              <a:spcAft>
                <a:spcPts val="800"/>
              </a:spcAft>
            </a:pPr>
            <a:r>
              <a:rPr lang="ru-RU" sz="7200" dirty="0" smtClean="0">
                <a:solidFill>
                  <a:srgbClr val="FF0000"/>
                </a:solidFill>
                <a:latin typeface="Comic Sans MS" panose="030F0702030302020204" pitchFamily="66" charset="0"/>
                <a:ea typeface="Calibri" panose="020F0502020204030204" pitchFamily="34" charset="0"/>
                <a:cs typeface="Times New Roman" panose="02020603050405020304" pitchFamily="18" charset="0"/>
              </a:rPr>
              <a:t>МОЛОДЦЫ!!!</a:t>
            </a:r>
            <a:endParaRPr lang="ru-RU" sz="7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2407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1034"/>
                                        </p:tgtEl>
                                      </p:cBhvr>
                                    </p:animEffect>
                                    <p:anim calcmode="lin" valueType="num">
                                      <p:cBhvr>
                                        <p:cTn id="7" dur="1000"/>
                                        <p:tgtEl>
                                          <p:spTgt spid="1034"/>
                                        </p:tgtEl>
                                        <p:attrNameLst>
                                          <p:attrName>ppt_x</p:attrName>
                                        </p:attrNameLst>
                                      </p:cBhvr>
                                      <p:tavLst>
                                        <p:tav tm="0">
                                          <p:val>
                                            <p:strVal val="ppt_x"/>
                                          </p:val>
                                        </p:tav>
                                        <p:tav tm="100000">
                                          <p:val>
                                            <p:strVal val="ppt_x"/>
                                          </p:val>
                                        </p:tav>
                                      </p:tavLst>
                                    </p:anim>
                                    <p:anim calcmode="lin" valueType="num">
                                      <p:cBhvr>
                                        <p:cTn id="8" dur="1000"/>
                                        <p:tgtEl>
                                          <p:spTgt spid="1034"/>
                                        </p:tgtEl>
                                        <p:attrNameLst>
                                          <p:attrName>ppt_y</p:attrName>
                                        </p:attrNameLst>
                                      </p:cBhvr>
                                      <p:tavLst>
                                        <p:tav tm="0">
                                          <p:val>
                                            <p:strVal val="ppt_y"/>
                                          </p:val>
                                        </p:tav>
                                        <p:tav tm="100000">
                                          <p:val>
                                            <p:strVal val="ppt_y+.1"/>
                                          </p:val>
                                        </p:tav>
                                      </p:tavLst>
                                    </p:anim>
                                    <p:set>
                                      <p:cBhvr>
                                        <p:cTn id="9" dur="1" fill="hold">
                                          <p:stCondLst>
                                            <p:cond delay="999"/>
                                          </p:stCondLst>
                                        </p:cTn>
                                        <p:tgtEl>
                                          <p:spTgt spid="1034"/>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nodeType="clickEffect">
                                  <p:stCondLst>
                                    <p:cond delay="0"/>
                                  </p:stCondLst>
                                  <p:childTnLst>
                                    <p:animEffect transition="out" filter="fade">
                                      <p:cBhvr>
                                        <p:cTn id="13" dur="1000"/>
                                        <p:tgtEl>
                                          <p:spTgt spid="1060"/>
                                        </p:tgtEl>
                                      </p:cBhvr>
                                    </p:animEffect>
                                    <p:anim calcmode="lin" valueType="num">
                                      <p:cBhvr>
                                        <p:cTn id="14" dur="1000"/>
                                        <p:tgtEl>
                                          <p:spTgt spid="1060"/>
                                        </p:tgtEl>
                                        <p:attrNameLst>
                                          <p:attrName>ppt_x</p:attrName>
                                        </p:attrNameLst>
                                      </p:cBhvr>
                                      <p:tavLst>
                                        <p:tav tm="0">
                                          <p:val>
                                            <p:strVal val="ppt_x"/>
                                          </p:val>
                                        </p:tav>
                                        <p:tav tm="100000">
                                          <p:val>
                                            <p:strVal val="ppt_x"/>
                                          </p:val>
                                        </p:tav>
                                      </p:tavLst>
                                    </p:anim>
                                    <p:anim calcmode="lin" valueType="num">
                                      <p:cBhvr>
                                        <p:cTn id="15" dur="1000"/>
                                        <p:tgtEl>
                                          <p:spTgt spid="1060"/>
                                        </p:tgtEl>
                                        <p:attrNameLst>
                                          <p:attrName>ppt_y</p:attrName>
                                        </p:attrNameLst>
                                      </p:cBhvr>
                                      <p:tavLst>
                                        <p:tav tm="0">
                                          <p:val>
                                            <p:strVal val="ppt_y"/>
                                          </p:val>
                                        </p:tav>
                                        <p:tav tm="100000">
                                          <p:val>
                                            <p:strVal val="ppt_y+.1"/>
                                          </p:val>
                                        </p:tav>
                                      </p:tavLst>
                                    </p:anim>
                                    <p:set>
                                      <p:cBhvr>
                                        <p:cTn id="16" dur="1" fill="hold">
                                          <p:stCondLst>
                                            <p:cond delay="999"/>
                                          </p:stCondLst>
                                        </p:cTn>
                                        <p:tgtEl>
                                          <p:spTgt spid="106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xit" presetSubtype="0" fill="hold" nodeType="clickEffect">
                                  <p:stCondLst>
                                    <p:cond delay="0"/>
                                  </p:stCondLst>
                                  <p:childTnLst>
                                    <p:animEffect transition="out" filter="fade">
                                      <p:cBhvr>
                                        <p:cTn id="20" dur="1000"/>
                                        <p:tgtEl>
                                          <p:spTgt spid="1048"/>
                                        </p:tgtEl>
                                      </p:cBhvr>
                                    </p:animEffect>
                                    <p:anim calcmode="lin" valueType="num">
                                      <p:cBhvr>
                                        <p:cTn id="21" dur="1000"/>
                                        <p:tgtEl>
                                          <p:spTgt spid="1048"/>
                                        </p:tgtEl>
                                        <p:attrNameLst>
                                          <p:attrName>ppt_x</p:attrName>
                                        </p:attrNameLst>
                                      </p:cBhvr>
                                      <p:tavLst>
                                        <p:tav tm="0">
                                          <p:val>
                                            <p:strVal val="ppt_x"/>
                                          </p:val>
                                        </p:tav>
                                        <p:tav tm="100000">
                                          <p:val>
                                            <p:strVal val="ppt_x"/>
                                          </p:val>
                                        </p:tav>
                                      </p:tavLst>
                                    </p:anim>
                                    <p:anim calcmode="lin" valueType="num">
                                      <p:cBhvr>
                                        <p:cTn id="22" dur="1000"/>
                                        <p:tgtEl>
                                          <p:spTgt spid="1048"/>
                                        </p:tgtEl>
                                        <p:attrNameLst>
                                          <p:attrName>ppt_y</p:attrName>
                                        </p:attrNameLst>
                                      </p:cBhvr>
                                      <p:tavLst>
                                        <p:tav tm="0">
                                          <p:val>
                                            <p:strVal val="ppt_y"/>
                                          </p:val>
                                        </p:tav>
                                        <p:tav tm="100000">
                                          <p:val>
                                            <p:strVal val="ppt_y+.1"/>
                                          </p:val>
                                        </p:tav>
                                      </p:tavLst>
                                    </p:anim>
                                    <p:set>
                                      <p:cBhvr>
                                        <p:cTn id="23" dur="1" fill="hold">
                                          <p:stCondLst>
                                            <p:cond delay="999"/>
                                          </p:stCondLst>
                                        </p:cTn>
                                        <p:tgtEl>
                                          <p:spTgt spid="1048"/>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42" presetClass="exit" presetSubtype="0" fill="hold" nodeType="clickEffect">
                                  <p:stCondLst>
                                    <p:cond delay="0"/>
                                  </p:stCondLst>
                                  <p:childTnLst>
                                    <p:animEffect transition="out" filter="fade">
                                      <p:cBhvr>
                                        <p:cTn id="27" dur="1000"/>
                                        <p:tgtEl>
                                          <p:spTgt spid="1030"/>
                                        </p:tgtEl>
                                      </p:cBhvr>
                                    </p:animEffect>
                                    <p:anim calcmode="lin" valueType="num">
                                      <p:cBhvr>
                                        <p:cTn id="28" dur="1000"/>
                                        <p:tgtEl>
                                          <p:spTgt spid="1030"/>
                                        </p:tgtEl>
                                        <p:attrNameLst>
                                          <p:attrName>ppt_x</p:attrName>
                                        </p:attrNameLst>
                                      </p:cBhvr>
                                      <p:tavLst>
                                        <p:tav tm="0">
                                          <p:val>
                                            <p:strVal val="ppt_x"/>
                                          </p:val>
                                        </p:tav>
                                        <p:tav tm="100000">
                                          <p:val>
                                            <p:strVal val="ppt_x"/>
                                          </p:val>
                                        </p:tav>
                                      </p:tavLst>
                                    </p:anim>
                                    <p:anim calcmode="lin" valueType="num">
                                      <p:cBhvr>
                                        <p:cTn id="29" dur="1000"/>
                                        <p:tgtEl>
                                          <p:spTgt spid="1030"/>
                                        </p:tgtEl>
                                        <p:attrNameLst>
                                          <p:attrName>ppt_y</p:attrName>
                                        </p:attrNameLst>
                                      </p:cBhvr>
                                      <p:tavLst>
                                        <p:tav tm="0">
                                          <p:val>
                                            <p:strVal val="ppt_y"/>
                                          </p:val>
                                        </p:tav>
                                        <p:tav tm="100000">
                                          <p:val>
                                            <p:strVal val="ppt_y+.1"/>
                                          </p:val>
                                        </p:tav>
                                      </p:tavLst>
                                    </p:anim>
                                    <p:set>
                                      <p:cBhvr>
                                        <p:cTn id="30" dur="1" fill="hold">
                                          <p:stCondLst>
                                            <p:cond delay="999"/>
                                          </p:stCondLst>
                                        </p:cTn>
                                        <p:tgtEl>
                                          <p:spTgt spid="103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42" presetClass="exit" presetSubtype="0" fill="hold" nodeType="clickEffect">
                                  <p:stCondLst>
                                    <p:cond delay="0"/>
                                  </p:stCondLst>
                                  <p:childTnLst>
                                    <p:animEffect transition="out" filter="fade">
                                      <p:cBhvr>
                                        <p:cTn id="34" dur="1000"/>
                                        <p:tgtEl>
                                          <p:spTgt spid="6"/>
                                        </p:tgtEl>
                                      </p:cBhvr>
                                    </p:animEffect>
                                    <p:anim calcmode="lin" valueType="num">
                                      <p:cBhvr>
                                        <p:cTn id="35" dur="1000"/>
                                        <p:tgtEl>
                                          <p:spTgt spid="6"/>
                                        </p:tgtEl>
                                        <p:attrNameLst>
                                          <p:attrName>ppt_x</p:attrName>
                                        </p:attrNameLst>
                                      </p:cBhvr>
                                      <p:tavLst>
                                        <p:tav tm="0">
                                          <p:val>
                                            <p:strVal val="ppt_x"/>
                                          </p:val>
                                        </p:tav>
                                        <p:tav tm="100000">
                                          <p:val>
                                            <p:strVal val="ppt_x"/>
                                          </p:val>
                                        </p:tav>
                                      </p:tavLst>
                                    </p:anim>
                                    <p:anim calcmode="lin" valueType="num">
                                      <p:cBhvr>
                                        <p:cTn id="36" dur="1000"/>
                                        <p:tgtEl>
                                          <p:spTgt spid="6"/>
                                        </p:tgtEl>
                                        <p:attrNameLst>
                                          <p:attrName>ppt_y</p:attrName>
                                        </p:attrNameLst>
                                      </p:cBhvr>
                                      <p:tavLst>
                                        <p:tav tm="0">
                                          <p:val>
                                            <p:strVal val="ppt_y"/>
                                          </p:val>
                                        </p:tav>
                                        <p:tav tm="100000">
                                          <p:val>
                                            <p:strVal val="ppt_y+.1"/>
                                          </p:val>
                                        </p:tav>
                                      </p:tavLst>
                                    </p:anim>
                                    <p:set>
                                      <p:cBhvr>
                                        <p:cTn id="37" dur="1" fill="hold">
                                          <p:stCondLst>
                                            <p:cond delay="999"/>
                                          </p:stCondLst>
                                        </p:cTn>
                                        <p:tgtEl>
                                          <p:spTgt spid="6"/>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nodeType="clickEffect">
                                  <p:stCondLst>
                                    <p:cond delay="0"/>
                                  </p:stCondLst>
                                  <p:childTnLst>
                                    <p:animEffect transition="out" filter="fade">
                                      <p:cBhvr>
                                        <p:cTn id="41" dur="1000"/>
                                        <p:tgtEl>
                                          <p:spTgt spid="1050"/>
                                        </p:tgtEl>
                                      </p:cBhvr>
                                    </p:animEffect>
                                    <p:anim calcmode="lin" valueType="num">
                                      <p:cBhvr>
                                        <p:cTn id="42" dur="1000"/>
                                        <p:tgtEl>
                                          <p:spTgt spid="1050"/>
                                        </p:tgtEl>
                                        <p:attrNameLst>
                                          <p:attrName>ppt_x</p:attrName>
                                        </p:attrNameLst>
                                      </p:cBhvr>
                                      <p:tavLst>
                                        <p:tav tm="0">
                                          <p:val>
                                            <p:strVal val="ppt_x"/>
                                          </p:val>
                                        </p:tav>
                                        <p:tav tm="100000">
                                          <p:val>
                                            <p:strVal val="ppt_x"/>
                                          </p:val>
                                        </p:tav>
                                      </p:tavLst>
                                    </p:anim>
                                    <p:anim calcmode="lin" valueType="num">
                                      <p:cBhvr>
                                        <p:cTn id="43" dur="1000"/>
                                        <p:tgtEl>
                                          <p:spTgt spid="1050"/>
                                        </p:tgtEl>
                                        <p:attrNameLst>
                                          <p:attrName>ppt_y</p:attrName>
                                        </p:attrNameLst>
                                      </p:cBhvr>
                                      <p:tavLst>
                                        <p:tav tm="0">
                                          <p:val>
                                            <p:strVal val="ppt_y"/>
                                          </p:val>
                                        </p:tav>
                                        <p:tav tm="100000">
                                          <p:val>
                                            <p:strVal val="ppt_y+.1"/>
                                          </p:val>
                                        </p:tav>
                                      </p:tavLst>
                                    </p:anim>
                                    <p:set>
                                      <p:cBhvr>
                                        <p:cTn id="44" dur="1" fill="hold">
                                          <p:stCondLst>
                                            <p:cond delay="999"/>
                                          </p:stCondLst>
                                        </p:cTn>
                                        <p:tgtEl>
                                          <p:spTgt spid="1050"/>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42" presetClass="exit" presetSubtype="0" fill="hold" nodeType="clickEffect">
                                  <p:stCondLst>
                                    <p:cond delay="0"/>
                                  </p:stCondLst>
                                  <p:childTnLst>
                                    <p:animEffect transition="out" filter="fade">
                                      <p:cBhvr>
                                        <p:cTn id="48" dur="1000"/>
                                        <p:tgtEl>
                                          <p:spTgt spid="1032"/>
                                        </p:tgtEl>
                                      </p:cBhvr>
                                    </p:animEffect>
                                    <p:anim calcmode="lin" valueType="num">
                                      <p:cBhvr>
                                        <p:cTn id="49" dur="1000"/>
                                        <p:tgtEl>
                                          <p:spTgt spid="1032"/>
                                        </p:tgtEl>
                                        <p:attrNameLst>
                                          <p:attrName>ppt_x</p:attrName>
                                        </p:attrNameLst>
                                      </p:cBhvr>
                                      <p:tavLst>
                                        <p:tav tm="0">
                                          <p:val>
                                            <p:strVal val="ppt_x"/>
                                          </p:val>
                                        </p:tav>
                                        <p:tav tm="100000">
                                          <p:val>
                                            <p:strVal val="ppt_x"/>
                                          </p:val>
                                        </p:tav>
                                      </p:tavLst>
                                    </p:anim>
                                    <p:anim calcmode="lin" valueType="num">
                                      <p:cBhvr>
                                        <p:cTn id="50" dur="1000"/>
                                        <p:tgtEl>
                                          <p:spTgt spid="1032"/>
                                        </p:tgtEl>
                                        <p:attrNameLst>
                                          <p:attrName>ppt_y</p:attrName>
                                        </p:attrNameLst>
                                      </p:cBhvr>
                                      <p:tavLst>
                                        <p:tav tm="0">
                                          <p:val>
                                            <p:strVal val="ppt_y"/>
                                          </p:val>
                                        </p:tav>
                                        <p:tav tm="100000">
                                          <p:val>
                                            <p:strVal val="ppt_y+.1"/>
                                          </p:val>
                                        </p:tav>
                                      </p:tavLst>
                                    </p:anim>
                                    <p:set>
                                      <p:cBhvr>
                                        <p:cTn id="51" dur="1" fill="hold">
                                          <p:stCondLst>
                                            <p:cond delay="999"/>
                                          </p:stCondLst>
                                        </p:cTn>
                                        <p:tgtEl>
                                          <p:spTgt spid="1032"/>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233</TotalTime>
  <Words>656</Words>
  <Application>Microsoft Office PowerPoint</Application>
  <PresentationFormat>Широкоэкранный</PresentationFormat>
  <Paragraphs>46</Paragraphs>
  <Slides>24</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24</vt:i4>
      </vt:variant>
    </vt:vector>
  </HeadingPairs>
  <TitlesOfParts>
    <vt:vector size="31" baseType="lpstr">
      <vt:lpstr>Aharoni</vt:lpstr>
      <vt:lpstr>Arial Narrow</vt:lpstr>
      <vt:lpstr>Calibri</vt:lpstr>
      <vt:lpstr>Calibri Light</vt:lpstr>
      <vt:lpstr>Comic Sans MS</vt:lpstr>
      <vt:lpstr>Times New Roman</vt:lpstr>
      <vt:lpstr>Ретро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1395263</dc:creator>
  <cp:lastModifiedBy>1395263</cp:lastModifiedBy>
  <cp:revision>22</cp:revision>
  <dcterms:created xsi:type="dcterms:W3CDTF">2021-01-31T14:40:50Z</dcterms:created>
  <dcterms:modified xsi:type="dcterms:W3CDTF">2022-01-30T18:44:19Z</dcterms:modified>
</cp:coreProperties>
</file>